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58" r:id="rId6"/>
    <p:sldId id="260" r:id="rId7"/>
    <p:sldId id="261" r:id="rId8"/>
    <p:sldId id="262" r:id="rId9"/>
    <p:sldId id="263" r:id="rId10"/>
    <p:sldId id="265" r:id="rId11"/>
    <p:sldId id="267" r:id="rId12"/>
    <p:sldId id="266" r:id="rId13"/>
    <p:sldId id="270" r:id="rId14"/>
    <p:sldId id="264" r:id="rId15"/>
    <p:sldId id="271"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9568"/>
    <a:srgbClr val="319466"/>
    <a:srgbClr val="007481"/>
    <a:srgbClr val="4E95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41768A-DE21-4A77-918D-DF7F496DEC77}" v="82" dt="2026-03-10T14:23:41.5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441" autoAdjust="0"/>
  </p:normalViewPr>
  <p:slideViewPr>
    <p:cSldViewPr snapToGrid="0">
      <p:cViewPr varScale="1">
        <p:scale>
          <a:sx n="80" d="100"/>
          <a:sy n="80" d="100"/>
        </p:scale>
        <p:origin x="126" y="43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 Hinchcliffe (Staff)" userId="107332fb-c3d0-425d-bbcf-f96957e0e55e" providerId="ADAL" clId="{ABC59560-D6F9-44F6-A314-41836124989B}"/>
    <pc:docChg chg="custSel modSld">
      <pc:chgData name="Jack Hinchcliffe (Staff)" userId="107332fb-c3d0-425d-bbcf-f96957e0e55e" providerId="ADAL" clId="{ABC59560-D6F9-44F6-A314-41836124989B}" dt="2026-03-10T14:24:07.724" v="216" actId="13244"/>
      <pc:docMkLst>
        <pc:docMk/>
      </pc:docMkLst>
      <pc:sldChg chg="addSp delSp modSp mod">
        <pc:chgData name="Jack Hinchcliffe (Staff)" userId="107332fb-c3d0-425d-bbcf-f96957e0e55e" providerId="ADAL" clId="{ABC59560-D6F9-44F6-A314-41836124989B}" dt="2026-03-09T15:16:21.573" v="158"/>
        <pc:sldMkLst>
          <pc:docMk/>
          <pc:sldMk cId="2942099368" sldId="256"/>
        </pc:sldMkLst>
        <pc:spChg chg="ord">
          <ac:chgData name="Jack Hinchcliffe (Staff)" userId="107332fb-c3d0-425d-bbcf-f96957e0e55e" providerId="ADAL" clId="{ABC59560-D6F9-44F6-A314-41836124989B}" dt="2026-03-09T15:16:21.573" v="158"/>
          <ac:spMkLst>
            <pc:docMk/>
            <pc:sldMk cId="2942099368" sldId="256"/>
            <ac:spMk id="2" creationId="{3BEB875D-9A46-69BD-8A36-D933A57C95E8}"/>
          </ac:spMkLst>
        </pc:spChg>
        <pc:spChg chg="ord">
          <ac:chgData name="Jack Hinchcliffe (Staff)" userId="107332fb-c3d0-425d-bbcf-f96957e0e55e" providerId="ADAL" clId="{ABC59560-D6F9-44F6-A314-41836124989B}" dt="2026-03-09T15:16:21.573" v="158"/>
          <ac:spMkLst>
            <pc:docMk/>
            <pc:sldMk cId="2942099368" sldId="256"/>
            <ac:spMk id="4" creationId="{C6F9D7F3-8CE6-43E2-A3E0-5D15EED0DC77}"/>
          </ac:spMkLst>
        </pc:spChg>
        <pc:spChg chg="ord">
          <ac:chgData name="Jack Hinchcliffe (Staff)" userId="107332fb-c3d0-425d-bbcf-f96957e0e55e" providerId="ADAL" clId="{ABC59560-D6F9-44F6-A314-41836124989B}" dt="2026-03-09T15:16:21.573" v="158"/>
          <ac:spMkLst>
            <pc:docMk/>
            <pc:sldMk cId="2942099368" sldId="256"/>
            <ac:spMk id="6" creationId="{83788640-EEF7-466C-9813-970DB2D849DD}"/>
          </ac:spMkLst>
        </pc:spChg>
        <pc:picChg chg="add mod ord">
          <ac:chgData name="Jack Hinchcliffe (Staff)" userId="107332fb-c3d0-425d-bbcf-f96957e0e55e" providerId="ADAL" clId="{ABC59560-D6F9-44F6-A314-41836124989B}" dt="2026-03-09T15:16:21.573" v="158"/>
          <ac:picMkLst>
            <pc:docMk/>
            <pc:sldMk cId="2942099368" sldId="256"/>
            <ac:picMk id="5" creationId="{DAC60EC0-1AA2-4426-E02D-5D5A47B194B4}"/>
          </ac:picMkLst>
        </pc:picChg>
        <pc:picChg chg="add mod ord">
          <ac:chgData name="Jack Hinchcliffe (Staff)" userId="107332fb-c3d0-425d-bbcf-f96957e0e55e" providerId="ADAL" clId="{ABC59560-D6F9-44F6-A314-41836124989B}" dt="2026-03-09T15:16:21.573" v="158"/>
          <ac:picMkLst>
            <pc:docMk/>
            <pc:sldMk cId="2942099368" sldId="256"/>
            <ac:picMk id="7" creationId="{2A0CE6EE-8F5F-5C71-AB1F-992C5E911934}"/>
          </ac:picMkLst>
        </pc:picChg>
      </pc:sldChg>
      <pc:sldChg chg="addSp delSp modSp mod">
        <pc:chgData name="Jack Hinchcliffe (Staff)" userId="107332fb-c3d0-425d-bbcf-f96957e0e55e" providerId="ADAL" clId="{ABC59560-D6F9-44F6-A314-41836124989B}" dt="2026-03-09T15:16:34.230" v="163" actId="13244"/>
        <pc:sldMkLst>
          <pc:docMk/>
          <pc:sldMk cId="421501991" sldId="258"/>
        </pc:sldMkLst>
        <pc:spChg chg="ord">
          <ac:chgData name="Jack Hinchcliffe (Staff)" userId="107332fb-c3d0-425d-bbcf-f96957e0e55e" providerId="ADAL" clId="{ABC59560-D6F9-44F6-A314-41836124989B}" dt="2026-03-09T15:16:26.686" v="160"/>
          <ac:spMkLst>
            <pc:docMk/>
            <pc:sldMk cId="421501991" sldId="258"/>
            <ac:spMk id="3" creationId="{1F6BC2A1-A4F4-9570-BD3B-A80F1FD78B8C}"/>
          </ac:spMkLst>
        </pc:spChg>
        <pc:spChg chg="mod ord">
          <ac:chgData name="Jack Hinchcliffe (Staff)" userId="107332fb-c3d0-425d-bbcf-f96957e0e55e" providerId="ADAL" clId="{ABC59560-D6F9-44F6-A314-41836124989B}" dt="2026-03-09T15:16:31.470" v="162" actId="13244"/>
          <ac:spMkLst>
            <pc:docMk/>
            <pc:sldMk cId="421501991" sldId="258"/>
            <ac:spMk id="7" creationId="{16877232-968E-915E-FE8B-32A4B910F55A}"/>
          </ac:spMkLst>
        </pc:spChg>
        <pc:graphicFrameChg chg="mod ord">
          <ac:chgData name="Jack Hinchcliffe (Staff)" userId="107332fb-c3d0-425d-bbcf-f96957e0e55e" providerId="ADAL" clId="{ABC59560-D6F9-44F6-A314-41836124989B}" dt="2026-03-09T15:16:34.230" v="163" actId="13244"/>
          <ac:graphicFrameMkLst>
            <pc:docMk/>
            <pc:sldMk cId="421501991" sldId="258"/>
            <ac:graphicFrameMk id="4" creationId="{F0216486-9461-B3FA-D0F3-90195F57CB1C}"/>
          </ac:graphicFrameMkLst>
        </pc:graphicFrameChg>
        <pc:picChg chg="add mod ord">
          <ac:chgData name="Jack Hinchcliffe (Staff)" userId="107332fb-c3d0-425d-bbcf-f96957e0e55e" providerId="ADAL" clId="{ABC59560-D6F9-44F6-A314-41836124989B}" dt="2026-03-09T15:16:26.686" v="160"/>
          <ac:picMkLst>
            <pc:docMk/>
            <pc:sldMk cId="421501991" sldId="258"/>
            <ac:picMk id="2" creationId="{A02FF389-A963-72DE-3C46-E1AFDCAE8D11}"/>
          </ac:picMkLst>
        </pc:picChg>
      </pc:sldChg>
      <pc:sldChg chg="addSp delSp modSp mod">
        <pc:chgData name="Jack Hinchcliffe (Staff)" userId="107332fb-c3d0-425d-bbcf-f96957e0e55e" providerId="ADAL" clId="{ABC59560-D6F9-44F6-A314-41836124989B}" dt="2026-03-10T14:24:07.724" v="216" actId="13244"/>
        <pc:sldMkLst>
          <pc:docMk/>
          <pc:sldMk cId="1378351060" sldId="260"/>
        </pc:sldMkLst>
        <pc:spChg chg="ord">
          <ac:chgData name="Jack Hinchcliffe (Staff)" userId="107332fb-c3d0-425d-bbcf-f96957e0e55e" providerId="ADAL" clId="{ABC59560-D6F9-44F6-A314-41836124989B}" dt="2026-03-09T15:16:39.808" v="164"/>
          <ac:spMkLst>
            <pc:docMk/>
            <pc:sldMk cId="1378351060" sldId="260"/>
            <ac:spMk id="3" creationId="{1F6BC2A1-A4F4-9570-BD3B-A80F1FD78B8C}"/>
          </ac:spMkLst>
        </pc:spChg>
        <pc:spChg chg="add mod ord">
          <ac:chgData name="Jack Hinchcliffe (Staff)" userId="107332fb-c3d0-425d-bbcf-f96957e0e55e" providerId="ADAL" clId="{ABC59560-D6F9-44F6-A314-41836124989B}" dt="2026-03-10T14:24:07.724" v="216" actId="13244"/>
          <ac:spMkLst>
            <pc:docMk/>
            <pc:sldMk cId="1378351060" sldId="260"/>
            <ac:spMk id="5" creationId="{515F4D20-0864-8E75-EF76-2BBBE324FF63}"/>
          </ac:spMkLst>
        </pc:spChg>
        <pc:spChg chg="mod ord">
          <ac:chgData name="Jack Hinchcliffe (Staff)" userId="107332fb-c3d0-425d-bbcf-f96957e0e55e" providerId="ADAL" clId="{ABC59560-D6F9-44F6-A314-41836124989B}" dt="2026-03-10T14:24:02.577" v="215" actId="33553"/>
          <ac:spMkLst>
            <pc:docMk/>
            <pc:sldMk cId="1378351060" sldId="260"/>
            <ac:spMk id="7" creationId="{16877232-968E-915E-FE8B-32A4B910F55A}"/>
          </ac:spMkLst>
        </pc:spChg>
        <pc:graphicFrameChg chg="ord">
          <ac:chgData name="Jack Hinchcliffe (Staff)" userId="107332fb-c3d0-425d-bbcf-f96957e0e55e" providerId="ADAL" clId="{ABC59560-D6F9-44F6-A314-41836124989B}" dt="2026-03-09T15:16:39.808" v="164"/>
          <ac:graphicFrameMkLst>
            <pc:docMk/>
            <pc:sldMk cId="1378351060" sldId="260"/>
            <ac:graphicFrameMk id="2" creationId="{B283C530-B841-7D2A-4E67-81D64921C9C5}"/>
          </ac:graphicFrameMkLst>
        </pc:graphicFrameChg>
        <pc:picChg chg="add mod ord">
          <ac:chgData name="Jack Hinchcliffe (Staff)" userId="107332fb-c3d0-425d-bbcf-f96957e0e55e" providerId="ADAL" clId="{ABC59560-D6F9-44F6-A314-41836124989B}" dt="2026-03-09T15:16:39.808" v="164"/>
          <ac:picMkLst>
            <pc:docMk/>
            <pc:sldMk cId="1378351060" sldId="260"/>
            <ac:picMk id="4" creationId="{BA995276-7C14-AFBD-2E87-AB5AAF2DC421}"/>
          </ac:picMkLst>
        </pc:picChg>
      </pc:sldChg>
      <pc:sldChg chg="addSp modSp mod">
        <pc:chgData name="Jack Hinchcliffe (Staff)" userId="107332fb-c3d0-425d-bbcf-f96957e0e55e" providerId="ADAL" clId="{ABC59560-D6F9-44F6-A314-41836124989B}" dt="2026-03-09T15:16:40.829" v="165"/>
        <pc:sldMkLst>
          <pc:docMk/>
          <pc:sldMk cId="559473857" sldId="261"/>
        </pc:sldMkLst>
        <pc:spChg chg="ord">
          <ac:chgData name="Jack Hinchcliffe (Staff)" userId="107332fb-c3d0-425d-bbcf-f96957e0e55e" providerId="ADAL" clId="{ABC59560-D6F9-44F6-A314-41836124989B}" dt="2026-03-09T15:16:40.829" v="165"/>
          <ac:spMkLst>
            <pc:docMk/>
            <pc:sldMk cId="559473857" sldId="261"/>
            <ac:spMk id="3" creationId="{1F6BC2A1-A4F4-9570-BD3B-A80F1FD78B8C}"/>
          </ac:spMkLst>
        </pc:spChg>
        <pc:spChg chg="ord">
          <ac:chgData name="Jack Hinchcliffe (Staff)" userId="107332fb-c3d0-425d-bbcf-f96957e0e55e" providerId="ADAL" clId="{ABC59560-D6F9-44F6-A314-41836124989B}" dt="2026-03-09T15:16:40.829" v="165"/>
          <ac:spMkLst>
            <pc:docMk/>
            <pc:sldMk cId="559473857" sldId="261"/>
            <ac:spMk id="4" creationId="{24764FE4-FCBD-BADA-DE24-4E974ECE61BB}"/>
          </ac:spMkLst>
        </pc:spChg>
        <pc:spChg chg="add mod ord">
          <ac:chgData name="Jack Hinchcliffe (Staff)" userId="107332fb-c3d0-425d-bbcf-f96957e0e55e" providerId="ADAL" clId="{ABC59560-D6F9-44F6-A314-41836124989B}" dt="2026-03-09T15:16:40.829" v="165"/>
          <ac:spMkLst>
            <pc:docMk/>
            <pc:sldMk cId="559473857" sldId="261"/>
            <ac:spMk id="5" creationId="{9B152EB7-D9BD-B15D-62DB-C706E7853C2B}"/>
          </ac:spMkLst>
        </pc:spChg>
        <pc:picChg chg="mod ord">
          <ac:chgData name="Jack Hinchcliffe (Staff)" userId="107332fb-c3d0-425d-bbcf-f96957e0e55e" providerId="ADAL" clId="{ABC59560-D6F9-44F6-A314-41836124989B}" dt="2026-03-09T15:16:40.829" v="165"/>
          <ac:picMkLst>
            <pc:docMk/>
            <pc:sldMk cId="559473857" sldId="261"/>
            <ac:picMk id="2" creationId="{C2562A76-3A72-21A7-103F-7F35C3784C05}"/>
          </ac:picMkLst>
        </pc:picChg>
      </pc:sldChg>
      <pc:sldChg chg="addSp modSp mod">
        <pc:chgData name="Jack Hinchcliffe (Staff)" userId="107332fb-c3d0-425d-bbcf-f96957e0e55e" providerId="ADAL" clId="{ABC59560-D6F9-44F6-A314-41836124989B}" dt="2026-03-09T15:16:41.685" v="166"/>
        <pc:sldMkLst>
          <pc:docMk/>
          <pc:sldMk cId="2877502794" sldId="262"/>
        </pc:sldMkLst>
        <pc:spChg chg="ord">
          <ac:chgData name="Jack Hinchcliffe (Staff)" userId="107332fb-c3d0-425d-bbcf-f96957e0e55e" providerId="ADAL" clId="{ABC59560-D6F9-44F6-A314-41836124989B}" dt="2026-03-09T15:16:41.685" v="166"/>
          <ac:spMkLst>
            <pc:docMk/>
            <pc:sldMk cId="2877502794" sldId="262"/>
            <ac:spMk id="2" creationId="{9EE81EF7-AF8B-8776-44CE-38F42E172E1C}"/>
          </ac:spMkLst>
        </pc:spChg>
        <pc:spChg chg="ord">
          <ac:chgData name="Jack Hinchcliffe (Staff)" userId="107332fb-c3d0-425d-bbcf-f96957e0e55e" providerId="ADAL" clId="{ABC59560-D6F9-44F6-A314-41836124989B}" dt="2026-03-09T15:16:41.685" v="166"/>
          <ac:spMkLst>
            <pc:docMk/>
            <pc:sldMk cId="2877502794" sldId="262"/>
            <ac:spMk id="3" creationId="{1F6BC2A1-A4F4-9570-BD3B-A80F1FD78B8C}"/>
          </ac:spMkLst>
        </pc:spChg>
        <pc:spChg chg="add mod ord">
          <ac:chgData name="Jack Hinchcliffe (Staff)" userId="107332fb-c3d0-425d-bbcf-f96957e0e55e" providerId="ADAL" clId="{ABC59560-D6F9-44F6-A314-41836124989B}" dt="2026-03-09T15:16:41.685" v="166"/>
          <ac:spMkLst>
            <pc:docMk/>
            <pc:sldMk cId="2877502794" sldId="262"/>
            <ac:spMk id="5" creationId="{EE885E01-84ED-7C94-7450-42E3BB0470D2}"/>
          </ac:spMkLst>
        </pc:spChg>
        <pc:picChg chg="mod ord">
          <ac:chgData name="Jack Hinchcliffe (Staff)" userId="107332fb-c3d0-425d-bbcf-f96957e0e55e" providerId="ADAL" clId="{ABC59560-D6F9-44F6-A314-41836124989B}" dt="2026-03-09T15:16:41.685" v="166"/>
          <ac:picMkLst>
            <pc:docMk/>
            <pc:sldMk cId="2877502794" sldId="262"/>
            <ac:picMk id="4" creationId="{113E472B-2BAF-A369-36DC-FEC4F5FEAE9E}"/>
          </ac:picMkLst>
        </pc:picChg>
      </pc:sldChg>
      <pc:sldChg chg="addSp modSp mod">
        <pc:chgData name="Jack Hinchcliffe (Staff)" userId="107332fb-c3d0-425d-bbcf-f96957e0e55e" providerId="ADAL" clId="{ABC59560-D6F9-44F6-A314-41836124989B}" dt="2026-03-09T15:16:42.430" v="167"/>
        <pc:sldMkLst>
          <pc:docMk/>
          <pc:sldMk cId="1638642694" sldId="263"/>
        </pc:sldMkLst>
        <pc:spChg chg="ord">
          <ac:chgData name="Jack Hinchcliffe (Staff)" userId="107332fb-c3d0-425d-bbcf-f96957e0e55e" providerId="ADAL" clId="{ABC59560-D6F9-44F6-A314-41836124989B}" dt="2026-03-09T15:16:42.430" v="167"/>
          <ac:spMkLst>
            <pc:docMk/>
            <pc:sldMk cId="1638642694" sldId="263"/>
            <ac:spMk id="2" creationId="{5F128FCF-8689-8F80-54DA-BA7BC58EA2E8}"/>
          </ac:spMkLst>
        </pc:spChg>
        <pc:spChg chg="ord">
          <ac:chgData name="Jack Hinchcliffe (Staff)" userId="107332fb-c3d0-425d-bbcf-f96957e0e55e" providerId="ADAL" clId="{ABC59560-D6F9-44F6-A314-41836124989B}" dt="2026-03-09T15:16:42.430" v="167"/>
          <ac:spMkLst>
            <pc:docMk/>
            <pc:sldMk cId="1638642694" sldId="263"/>
            <ac:spMk id="3" creationId="{1F6BC2A1-A4F4-9570-BD3B-A80F1FD78B8C}"/>
          </ac:spMkLst>
        </pc:spChg>
        <pc:spChg chg="add mod ord">
          <ac:chgData name="Jack Hinchcliffe (Staff)" userId="107332fb-c3d0-425d-bbcf-f96957e0e55e" providerId="ADAL" clId="{ABC59560-D6F9-44F6-A314-41836124989B}" dt="2026-03-09T15:16:42.430" v="167"/>
          <ac:spMkLst>
            <pc:docMk/>
            <pc:sldMk cId="1638642694" sldId="263"/>
            <ac:spMk id="5" creationId="{B99098BD-87FB-EC45-DB14-9B6B85EEC7EB}"/>
          </ac:spMkLst>
        </pc:spChg>
        <pc:picChg chg="mod ord">
          <ac:chgData name="Jack Hinchcliffe (Staff)" userId="107332fb-c3d0-425d-bbcf-f96957e0e55e" providerId="ADAL" clId="{ABC59560-D6F9-44F6-A314-41836124989B}" dt="2026-03-09T15:16:42.430" v="167"/>
          <ac:picMkLst>
            <pc:docMk/>
            <pc:sldMk cId="1638642694" sldId="263"/>
            <ac:picMk id="4" creationId="{4BCBEAE0-67EC-2FF5-8AE5-74E6E60C2A7C}"/>
          </ac:picMkLst>
        </pc:picChg>
      </pc:sldChg>
      <pc:sldChg chg="addSp modSp mod">
        <pc:chgData name="Jack Hinchcliffe (Staff)" userId="107332fb-c3d0-425d-bbcf-f96957e0e55e" providerId="ADAL" clId="{ABC59560-D6F9-44F6-A314-41836124989B}" dt="2026-03-09T15:16:49.638" v="172"/>
        <pc:sldMkLst>
          <pc:docMk/>
          <pc:sldMk cId="3469114400" sldId="264"/>
        </pc:sldMkLst>
        <pc:spChg chg="ord">
          <ac:chgData name="Jack Hinchcliffe (Staff)" userId="107332fb-c3d0-425d-bbcf-f96957e0e55e" providerId="ADAL" clId="{ABC59560-D6F9-44F6-A314-41836124989B}" dt="2026-03-09T15:16:49.638" v="172"/>
          <ac:spMkLst>
            <pc:docMk/>
            <pc:sldMk cId="3469114400" sldId="264"/>
            <ac:spMk id="2" creationId="{CAF5D340-A4AB-4714-0ACC-2F77757EE406}"/>
          </ac:spMkLst>
        </pc:spChg>
        <pc:spChg chg="ord">
          <ac:chgData name="Jack Hinchcliffe (Staff)" userId="107332fb-c3d0-425d-bbcf-f96957e0e55e" providerId="ADAL" clId="{ABC59560-D6F9-44F6-A314-41836124989B}" dt="2026-03-09T15:16:49.638" v="172"/>
          <ac:spMkLst>
            <pc:docMk/>
            <pc:sldMk cId="3469114400" sldId="264"/>
            <ac:spMk id="3" creationId="{1F6BC2A1-A4F4-9570-BD3B-A80F1FD78B8C}"/>
          </ac:spMkLst>
        </pc:spChg>
        <pc:spChg chg="add mod ord">
          <ac:chgData name="Jack Hinchcliffe (Staff)" userId="107332fb-c3d0-425d-bbcf-f96957e0e55e" providerId="ADAL" clId="{ABC59560-D6F9-44F6-A314-41836124989B}" dt="2026-03-09T15:16:49.638" v="172"/>
          <ac:spMkLst>
            <pc:docMk/>
            <pc:sldMk cId="3469114400" sldId="264"/>
            <ac:spMk id="5" creationId="{C5EE8CA1-E2AB-9AB6-4D2F-37E0E99D0FB7}"/>
          </ac:spMkLst>
        </pc:spChg>
        <pc:picChg chg="mod ord">
          <ac:chgData name="Jack Hinchcliffe (Staff)" userId="107332fb-c3d0-425d-bbcf-f96957e0e55e" providerId="ADAL" clId="{ABC59560-D6F9-44F6-A314-41836124989B}" dt="2026-03-09T15:16:49.638" v="172"/>
          <ac:picMkLst>
            <pc:docMk/>
            <pc:sldMk cId="3469114400" sldId="264"/>
            <ac:picMk id="4" creationId="{70179EDA-A7A9-43FE-562D-47A3DE06A018}"/>
          </ac:picMkLst>
        </pc:picChg>
      </pc:sldChg>
      <pc:sldChg chg="addSp modSp mod">
        <pc:chgData name="Jack Hinchcliffe (Staff)" userId="107332fb-c3d0-425d-bbcf-f96957e0e55e" providerId="ADAL" clId="{ABC59560-D6F9-44F6-A314-41836124989B}" dt="2026-03-09T15:16:44.879" v="168"/>
        <pc:sldMkLst>
          <pc:docMk/>
          <pc:sldMk cId="1660170254" sldId="265"/>
        </pc:sldMkLst>
        <pc:spChg chg="ord">
          <ac:chgData name="Jack Hinchcliffe (Staff)" userId="107332fb-c3d0-425d-bbcf-f96957e0e55e" providerId="ADAL" clId="{ABC59560-D6F9-44F6-A314-41836124989B}" dt="2026-03-09T15:16:44.879" v="168"/>
          <ac:spMkLst>
            <pc:docMk/>
            <pc:sldMk cId="1660170254" sldId="265"/>
            <ac:spMk id="2" creationId="{B707426E-6B40-5552-E840-80C626B08F2B}"/>
          </ac:spMkLst>
        </pc:spChg>
        <pc:spChg chg="ord">
          <ac:chgData name="Jack Hinchcliffe (Staff)" userId="107332fb-c3d0-425d-bbcf-f96957e0e55e" providerId="ADAL" clId="{ABC59560-D6F9-44F6-A314-41836124989B}" dt="2026-03-09T15:16:44.879" v="168"/>
          <ac:spMkLst>
            <pc:docMk/>
            <pc:sldMk cId="1660170254" sldId="265"/>
            <ac:spMk id="3" creationId="{DCB499B7-ACDB-FDE9-4619-785BE2DC672B}"/>
          </ac:spMkLst>
        </pc:spChg>
        <pc:spChg chg="add mod ord">
          <ac:chgData name="Jack Hinchcliffe (Staff)" userId="107332fb-c3d0-425d-bbcf-f96957e0e55e" providerId="ADAL" clId="{ABC59560-D6F9-44F6-A314-41836124989B}" dt="2026-03-09T15:16:44.879" v="168"/>
          <ac:spMkLst>
            <pc:docMk/>
            <pc:sldMk cId="1660170254" sldId="265"/>
            <ac:spMk id="5" creationId="{0B781D44-9113-51BE-89B3-3C88C6B76483}"/>
          </ac:spMkLst>
        </pc:spChg>
        <pc:picChg chg="mod ord">
          <ac:chgData name="Jack Hinchcliffe (Staff)" userId="107332fb-c3d0-425d-bbcf-f96957e0e55e" providerId="ADAL" clId="{ABC59560-D6F9-44F6-A314-41836124989B}" dt="2026-03-09T15:16:44.879" v="168"/>
          <ac:picMkLst>
            <pc:docMk/>
            <pc:sldMk cId="1660170254" sldId="265"/>
            <ac:picMk id="4" creationId="{A0D0BCAF-E32F-2D07-1767-7918AD5CC9B1}"/>
          </ac:picMkLst>
        </pc:picChg>
      </pc:sldChg>
      <pc:sldChg chg="addSp modSp mod">
        <pc:chgData name="Jack Hinchcliffe (Staff)" userId="107332fb-c3d0-425d-bbcf-f96957e0e55e" providerId="ADAL" clId="{ABC59560-D6F9-44F6-A314-41836124989B}" dt="2026-03-09T15:16:47.535" v="170"/>
        <pc:sldMkLst>
          <pc:docMk/>
          <pc:sldMk cId="1137235862" sldId="266"/>
        </pc:sldMkLst>
        <pc:spChg chg="ord">
          <ac:chgData name="Jack Hinchcliffe (Staff)" userId="107332fb-c3d0-425d-bbcf-f96957e0e55e" providerId="ADAL" clId="{ABC59560-D6F9-44F6-A314-41836124989B}" dt="2026-03-09T15:16:47.535" v="170"/>
          <ac:spMkLst>
            <pc:docMk/>
            <pc:sldMk cId="1137235862" sldId="266"/>
            <ac:spMk id="3" creationId="{9F633EFB-D71A-AEA4-FB83-8CBADB7126F8}"/>
          </ac:spMkLst>
        </pc:spChg>
        <pc:spChg chg="ord">
          <ac:chgData name="Jack Hinchcliffe (Staff)" userId="107332fb-c3d0-425d-bbcf-f96957e0e55e" providerId="ADAL" clId="{ABC59560-D6F9-44F6-A314-41836124989B}" dt="2026-03-09T15:16:47.535" v="170"/>
          <ac:spMkLst>
            <pc:docMk/>
            <pc:sldMk cId="1137235862" sldId="266"/>
            <ac:spMk id="4" creationId="{36C2B5D6-F433-4F9F-314F-69AC3502248C}"/>
          </ac:spMkLst>
        </pc:spChg>
        <pc:spChg chg="add mod ord">
          <ac:chgData name="Jack Hinchcliffe (Staff)" userId="107332fb-c3d0-425d-bbcf-f96957e0e55e" providerId="ADAL" clId="{ABC59560-D6F9-44F6-A314-41836124989B}" dt="2026-03-09T15:16:47.535" v="170"/>
          <ac:spMkLst>
            <pc:docMk/>
            <pc:sldMk cId="1137235862" sldId="266"/>
            <ac:spMk id="5" creationId="{43F92222-B462-C9B4-E454-0680176FDE01}"/>
          </ac:spMkLst>
        </pc:spChg>
        <pc:picChg chg="mod ord">
          <ac:chgData name="Jack Hinchcliffe (Staff)" userId="107332fb-c3d0-425d-bbcf-f96957e0e55e" providerId="ADAL" clId="{ABC59560-D6F9-44F6-A314-41836124989B}" dt="2026-03-09T15:16:47.535" v="170"/>
          <ac:picMkLst>
            <pc:docMk/>
            <pc:sldMk cId="1137235862" sldId="266"/>
            <ac:picMk id="2" creationId="{15D29A5D-E434-DDAC-AA3B-F3E8472759A2}"/>
          </ac:picMkLst>
        </pc:picChg>
      </pc:sldChg>
      <pc:sldChg chg="modSp mod">
        <pc:chgData name="Jack Hinchcliffe (Staff)" userId="107332fb-c3d0-425d-bbcf-f96957e0e55e" providerId="ADAL" clId="{ABC59560-D6F9-44F6-A314-41836124989B}" dt="2026-03-09T15:16:45.743" v="169"/>
        <pc:sldMkLst>
          <pc:docMk/>
          <pc:sldMk cId="2777018785" sldId="267"/>
        </pc:sldMkLst>
        <pc:spChg chg="mod ord">
          <ac:chgData name="Jack Hinchcliffe (Staff)" userId="107332fb-c3d0-425d-bbcf-f96957e0e55e" providerId="ADAL" clId="{ABC59560-D6F9-44F6-A314-41836124989B}" dt="2026-03-09T15:16:45.743" v="169"/>
          <ac:spMkLst>
            <pc:docMk/>
            <pc:sldMk cId="2777018785" sldId="267"/>
            <ac:spMk id="2" creationId="{7696C81B-4BFB-E3A0-A14A-70BE2F6056AC}"/>
          </ac:spMkLst>
        </pc:spChg>
        <pc:spChg chg="ord">
          <ac:chgData name="Jack Hinchcliffe (Staff)" userId="107332fb-c3d0-425d-bbcf-f96957e0e55e" providerId="ADAL" clId="{ABC59560-D6F9-44F6-A314-41836124989B}" dt="2026-03-09T15:16:45.743" v="169"/>
          <ac:spMkLst>
            <pc:docMk/>
            <pc:sldMk cId="2777018785" sldId="267"/>
            <ac:spMk id="3" creationId="{6D09428C-EA2B-F242-D670-3BF2D53667AB}"/>
          </ac:spMkLst>
        </pc:spChg>
        <pc:graphicFrameChg chg="ord">
          <ac:chgData name="Jack Hinchcliffe (Staff)" userId="107332fb-c3d0-425d-bbcf-f96957e0e55e" providerId="ADAL" clId="{ABC59560-D6F9-44F6-A314-41836124989B}" dt="2026-03-09T15:16:45.743" v="169"/>
          <ac:graphicFrameMkLst>
            <pc:docMk/>
            <pc:sldMk cId="2777018785" sldId="267"/>
            <ac:graphicFrameMk id="4" creationId="{B327CA55-6B3E-9D7C-BD7E-D3F1F134D7A7}"/>
          </ac:graphicFrameMkLst>
        </pc:graphicFrameChg>
        <pc:picChg chg="mod ord">
          <ac:chgData name="Jack Hinchcliffe (Staff)" userId="107332fb-c3d0-425d-bbcf-f96957e0e55e" providerId="ADAL" clId="{ABC59560-D6F9-44F6-A314-41836124989B}" dt="2026-03-09T15:16:45.743" v="169"/>
          <ac:picMkLst>
            <pc:docMk/>
            <pc:sldMk cId="2777018785" sldId="267"/>
            <ac:picMk id="6" creationId="{79D7F924-A7A3-6210-3099-697E639435ED}"/>
          </ac:picMkLst>
        </pc:picChg>
      </pc:sldChg>
      <pc:sldChg chg="addSp modSp mod">
        <pc:chgData name="Jack Hinchcliffe (Staff)" userId="107332fb-c3d0-425d-bbcf-f96957e0e55e" providerId="ADAL" clId="{ABC59560-D6F9-44F6-A314-41836124989B}" dt="2026-03-09T15:16:48.631" v="171"/>
        <pc:sldMkLst>
          <pc:docMk/>
          <pc:sldMk cId="0" sldId="270"/>
        </pc:sldMkLst>
        <pc:spChg chg="add mod ord">
          <ac:chgData name="Jack Hinchcliffe (Staff)" userId="107332fb-c3d0-425d-bbcf-f96957e0e55e" providerId="ADAL" clId="{ABC59560-D6F9-44F6-A314-41836124989B}" dt="2026-03-09T15:16:48.631" v="171"/>
          <ac:spMkLst>
            <pc:docMk/>
            <pc:sldMk cId="0" sldId="270"/>
            <ac:spMk id="2" creationId="{52B1E153-DE47-847A-C5DD-2640E8F4B20D}"/>
          </ac:spMkLst>
        </pc:spChg>
        <pc:spChg chg="ord">
          <ac:chgData name="Jack Hinchcliffe (Staff)" userId="107332fb-c3d0-425d-bbcf-f96957e0e55e" providerId="ADAL" clId="{ABC59560-D6F9-44F6-A314-41836124989B}" dt="2026-03-09T15:16:48.631" v="171"/>
          <ac:spMkLst>
            <pc:docMk/>
            <pc:sldMk cId="0" sldId="270"/>
            <ac:spMk id="3" creationId="{F8D7868A-F068-4F9F-2D2D-7CA68876C60F}"/>
          </ac:spMkLst>
        </pc:spChg>
        <pc:spChg chg="ord">
          <ac:chgData name="Jack Hinchcliffe (Staff)" userId="107332fb-c3d0-425d-bbcf-f96957e0e55e" providerId="ADAL" clId="{ABC59560-D6F9-44F6-A314-41836124989B}" dt="2026-03-09T15:16:48.631" v="171"/>
          <ac:spMkLst>
            <pc:docMk/>
            <pc:sldMk cId="0" sldId="270"/>
            <ac:spMk id="2050" creationId="{00000000-0000-0000-0000-000000000000}"/>
          </ac:spMkLst>
        </pc:spChg>
        <pc:picChg chg="ord">
          <ac:chgData name="Jack Hinchcliffe (Staff)" userId="107332fb-c3d0-425d-bbcf-f96957e0e55e" providerId="ADAL" clId="{ABC59560-D6F9-44F6-A314-41836124989B}" dt="2026-03-09T15:16:48.631" v="171"/>
          <ac:picMkLst>
            <pc:docMk/>
            <pc:sldMk cId="0" sldId="270"/>
            <ac:picMk id="2053" creationId="{00000000-0000-0000-0000-000000000000}"/>
          </ac:picMkLst>
        </pc:picChg>
        <pc:picChg chg="mod ord">
          <ac:chgData name="Jack Hinchcliffe (Staff)" userId="107332fb-c3d0-425d-bbcf-f96957e0e55e" providerId="ADAL" clId="{ABC59560-D6F9-44F6-A314-41836124989B}" dt="2026-03-09T15:16:48.631" v="171"/>
          <ac:picMkLst>
            <pc:docMk/>
            <pc:sldMk cId="0" sldId="270"/>
            <ac:picMk id="2054" creationId="{00000000-0000-0000-0000-000000000000}"/>
          </ac:picMkLst>
        </pc:picChg>
      </pc:sldChg>
      <pc:sldChg chg="addSp modSp mod">
        <pc:chgData name="Jack Hinchcliffe (Staff)" userId="107332fb-c3d0-425d-bbcf-f96957e0e55e" providerId="ADAL" clId="{ABC59560-D6F9-44F6-A314-41836124989B}" dt="2026-03-09T15:17:10.952" v="177" actId="13244"/>
        <pc:sldMkLst>
          <pc:docMk/>
          <pc:sldMk cId="0" sldId="271"/>
        </pc:sldMkLst>
        <pc:spChg chg="add mod ord">
          <ac:chgData name="Jack Hinchcliffe (Staff)" userId="107332fb-c3d0-425d-bbcf-f96957e0e55e" providerId="ADAL" clId="{ABC59560-D6F9-44F6-A314-41836124989B}" dt="2026-03-09T15:16:50.840" v="173"/>
          <ac:spMkLst>
            <pc:docMk/>
            <pc:sldMk cId="0" sldId="271"/>
            <ac:spMk id="3" creationId="{8A36E04E-E690-8AA9-D0A5-03F6B7977683}"/>
          </ac:spMkLst>
        </pc:spChg>
        <pc:picChg chg="mod ord">
          <ac:chgData name="Jack Hinchcliffe (Staff)" userId="107332fb-c3d0-425d-bbcf-f96957e0e55e" providerId="ADAL" clId="{ABC59560-D6F9-44F6-A314-41836124989B}" dt="2026-03-09T15:16:50.840" v="173"/>
          <ac:picMkLst>
            <pc:docMk/>
            <pc:sldMk cId="0" sldId="271"/>
            <ac:picMk id="2" creationId="{B80BE8BB-16E3-B878-1023-ADC4CBEEA8C0}"/>
          </ac:picMkLst>
        </pc:picChg>
        <pc:picChg chg="mod ord">
          <ac:chgData name="Jack Hinchcliffe (Staff)" userId="107332fb-c3d0-425d-bbcf-f96957e0e55e" providerId="ADAL" clId="{ABC59560-D6F9-44F6-A314-41836124989B}" dt="2026-03-09T15:17:06.237" v="176" actId="962"/>
          <ac:picMkLst>
            <pc:docMk/>
            <pc:sldMk cId="0" sldId="271"/>
            <ac:picMk id="4" creationId="{00000000-0000-0000-0000-000000000000}"/>
          </ac:picMkLst>
        </pc:picChg>
        <pc:picChg chg="mod ord">
          <ac:chgData name="Jack Hinchcliffe (Staff)" userId="107332fb-c3d0-425d-bbcf-f96957e0e55e" providerId="ADAL" clId="{ABC59560-D6F9-44F6-A314-41836124989B}" dt="2026-03-09T15:17:10.952" v="177" actId="13244"/>
          <ac:picMkLst>
            <pc:docMk/>
            <pc:sldMk cId="0" sldId="271"/>
            <ac:picMk id="5" creationId="{00000000-0000-0000-0000-000000000000}"/>
          </ac:picMkLst>
        </pc:picChg>
        <pc:picChg chg="mod ord">
          <ac:chgData name="Jack Hinchcliffe (Staff)" userId="107332fb-c3d0-425d-bbcf-f96957e0e55e" providerId="ADAL" clId="{ABC59560-D6F9-44F6-A314-41836124989B}" dt="2026-03-09T15:16:50.840" v="173"/>
          <ac:picMkLst>
            <pc:docMk/>
            <pc:sldMk cId="0" sldId="271"/>
            <ac:picMk id="6" creationId="{00000000-0000-0000-0000-000000000000}"/>
          </ac:picMkLst>
        </pc:picChg>
      </pc:sldChg>
      <pc:sldChg chg="addSp modSp mod">
        <pc:chgData name="Jack Hinchcliffe (Staff)" userId="107332fb-c3d0-425d-bbcf-f96957e0e55e" providerId="ADAL" clId="{ABC59560-D6F9-44F6-A314-41836124989B}" dt="2026-03-09T15:17:20.403" v="180" actId="13244"/>
        <pc:sldMkLst>
          <pc:docMk/>
          <pc:sldMk cId="0" sldId="274"/>
        </pc:sldMkLst>
        <pc:spChg chg="add mod ord">
          <ac:chgData name="Jack Hinchcliffe (Staff)" userId="107332fb-c3d0-425d-bbcf-f96957e0e55e" providerId="ADAL" clId="{ABC59560-D6F9-44F6-A314-41836124989B}" dt="2026-03-09T15:17:17.263" v="179"/>
          <ac:spMkLst>
            <pc:docMk/>
            <pc:sldMk cId="0" sldId="274"/>
            <ac:spMk id="3" creationId="{81B32EEE-BCC2-1F7D-DE77-EC14D59ADCB0}"/>
          </ac:spMkLst>
        </pc:spChg>
        <pc:spChg chg="mod ord">
          <ac:chgData name="Jack Hinchcliffe (Staff)" userId="107332fb-c3d0-425d-bbcf-f96957e0e55e" providerId="ADAL" clId="{ABC59560-D6F9-44F6-A314-41836124989B}" dt="2026-03-09T15:17:20.403" v="180" actId="13244"/>
          <ac:spMkLst>
            <pc:docMk/>
            <pc:sldMk cId="0" sldId="274"/>
            <ac:spMk id="4098" creationId="{00000000-0000-0000-0000-000000000000}"/>
          </ac:spMkLst>
        </pc:spChg>
        <pc:picChg chg="mod ord">
          <ac:chgData name="Jack Hinchcliffe (Staff)" userId="107332fb-c3d0-425d-bbcf-f96957e0e55e" providerId="ADAL" clId="{ABC59560-D6F9-44F6-A314-41836124989B}" dt="2026-03-09T15:17:17.263" v="179"/>
          <ac:picMkLst>
            <pc:docMk/>
            <pc:sldMk cId="0" sldId="274"/>
            <ac:picMk id="2" creationId="{DB7ED7A8-C7A3-BEC3-1C56-12DD9EB487F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F1E64F-CC2F-46C1-BB49-EE09442226D0}" type="datetimeFigureOut">
              <a:rPr lang="en-GB" smtClean="0"/>
              <a:t>10/03/2026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0550D-D039-4EF6-8D65-2BB6C4E77AC8}" type="slidenum">
              <a:rPr lang="en-GB" smtClean="0"/>
              <a:t>‹#›</a:t>
            </a:fld>
            <a:endParaRPr lang="en-GB"/>
          </a:p>
        </p:txBody>
      </p:sp>
    </p:spTree>
    <p:extLst>
      <p:ext uri="{BB962C8B-B14F-4D97-AF65-F5344CB8AC3E}">
        <p14:creationId xmlns:p14="http://schemas.microsoft.com/office/powerpoint/2010/main" val="3774029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Rot="1" noChangeAspect="1" noChangeArrowheads="1" noTextEdit="1"/>
          </p:cNvSpPr>
          <p:nvPr>
            <p:ph type="sldImg"/>
          </p:nvPr>
        </p:nvSpPr>
        <p:spPr>
          <a:ln/>
        </p:spPr>
        <p:txBody>
          <a:bodyPr/>
          <a:lstStyle/>
          <a:p>
            <a:endParaRPr lang="en-GB"/>
          </a:p>
        </p:txBody>
      </p:sp>
      <p:sp>
        <p:nvSpPr>
          <p:cNvPr id="7172"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normAutofit/>
          </a:bodyPr>
          <a:lstStyle/>
          <a:p>
            <a:r>
              <a:rPr lang="en-GB" baseline="0" dirty="0"/>
              <a:t>Serious adverse events are notified to Sponsor through the online PV system. </a:t>
            </a:r>
          </a:p>
          <a:p>
            <a:endParaRPr lang="en-GB" dirty="0"/>
          </a:p>
          <a:p>
            <a:r>
              <a:rPr lang="en-GB" baseline="0" dirty="0"/>
              <a:t>SAE reports to be created by nursing staff or PI/CI – the system notifies the relevant individuals that an SAE has been reported, that it requires sign off (PI).</a:t>
            </a:r>
          </a:p>
          <a:p>
            <a:endParaRPr lang="en-GB" baseline="0" dirty="0"/>
          </a:p>
          <a:p>
            <a:r>
              <a:rPr lang="en-GB" baseline="0" dirty="0"/>
              <a:t>Everyone with SAE reporting responsibilities will require training on the system and this can be arranged through PV monitor.</a:t>
            </a:r>
          </a:p>
          <a:p>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normAutofit/>
          </a:bodyPr>
          <a:lstStyle/>
          <a:p>
            <a:r>
              <a:rPr lang="en-GB" dirty="0"/>
              <a:t>As</a:t>
            </a:r>
            <a:r>
              <a:rPr lang="en-GB" baseline="0" dirty="0"/>
              <a:t> you will find on TASC SOP 11 the </a:t>
            </a:r>
            <a:r>
              <a:rPr lang="en-GB" dirty="0"/>
              <a:t>Expectedness assessment is</a:t>
            </a:r>
            <a:r>
              <a:rPr lang="en-GB" baseline="0" dirty="0"/>
              <a:t> a </a:t>
            </a:r>
            <a:r>
              <a:rPr lang="en-GB" dirty="0"/>
              <a:t>Sponsor</a:t>
            </a:r>
            <a:r>
              <a:rPr lang="en-GB" baseline="0" dirty="0"/>
              <a:t> responsibility.</a:t>
            </a:r>
          </a:p>
          <a:p>
            <a:endParaRPr lang="en-GB" baseline="0" dirty="0"/>
          </a:p>
          <a:p>
            <a:r>
              <a:rPr lang="en-GB" baseline="0" dirty="0"/>
              <a:t>Pregnancy notification forms can also be found on the TASC website and should be sent to PV within 14 days of becoming aware. </a:t>
            </a:r>
          </a:p>
          <a:p>
            <a:r>
              <a:rPr lang="en-GB" baseline="0" dirty="0"/>
              <a:t>Please make note of the correct email address – this can also be found on TASC SOP11</a:t>
            </a:r>
            <a:endParaRPr lang="en-GB" dirty="0"/>
          </a:p>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72673-B463-473A-AE6E-5C3698BD7E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FF4A21C-2267-48AF-86E9-E620EC80A5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EC5A33-3761-47C3-95DE-2BF165DDE1C6}"/>
              </a:ext>
            </a:extLst>
          </p:cNvPr>
          <p:cNvSpPr>
            <a:spLocks noGrp="1"/>
          </p:cNvSpPr>
          <p:nvPr>
            <p:ph type="dt" sz="half" idx="10"/>
          </p:nvPr>
        </p:nvSpPr>
        <p:spPr/>
        <p:txBody>
          <a:bodyPr/>
          <a:lstStyle/>
          <a:p>
            <a:fld id="{8C973760-2AA3-4DAB-B9A0-7BCCD79DB9BB}" type="datetime1">
              <a:rPr lang="en-GB" smtClean="0"/>
              <a:t>10/03/2026</a:t>
            </a:fld>
            <a:endParaRPr lang="en-GB"/>
          </a:p>
        </p:txBody>
      </p:sp>
      <p:sp>
        <p:nvSpPr>
          <p:cNvPr id="5" name="Footer Placeholder 4">
            <a:extLst>
              <a:ext uri="{FF2B5EF4-FFF2-40B4-BE49-F238E27FC236}">
                <a16:creationId xmlns:a16="http://schemas.microsoft.com/office/drawing/2014/main" id="{A2EB847D-03F7-4E44-B77F-B2EB08DC67D7}"/>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254B278E-7670-41E4-9918-EF5C3C4D348D}"/>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541551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D0C23-7CE5-47AC-B603-C31A174409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AFDEB6-2D8C-4A63-8283-B5306504EB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71ECC-350F-49F5-94A8-3AD2EC1EF9C7}"/>
              </a:ext>
            </a:extLst>
          </p:cNvPr>
          <p:cNvSpPr>
            <a:spLocks noGrp="1"/>
          </p:cNvSpPr>
          <p:nvPr>
            <p:ph type="dt" sz="half" idx="10"/>
          </p:nvPr>
        </p:nvSpPr>
        <p:spPr/>
        <p:txBody>
          <a:bodyPr/>
          <a:lstStyle/>
          <a:p>
            <a:fld id="{9D4C2570-D805-4311-B3CE-21ABE610D5E6}" type="datetime1">
              <a:rPr lang="en-GB" smtClean="0"/>
              <a:t>10/03/2026</a:t>
            </a:fld>
            <a:endParaRPr lang="en-GB"/>
          </a:p>
        </p:txBody>
      </p:sp>
      <p:sp>
        <p:nvSpPr>
          <p:cNvPr id="5" name="Footer Placeholder 4">
            <a:extLst>
              <a:ext uri="{FF2B5EF4-FFF2-40B4-BE49-F238E27FC236}">
                <a16:creationId xmlns:a16="http://schemas.microsoft.com/office/drawing/2014/main" id="{811AB424-C784-40B1-BE01-98564B114B53}"/>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80343205-FA4A-40F3-805E-ECE126CE322F}"/>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50444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570CD1-0D12-4797-9E50-AA85724F5BD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341C96-7C7F-4E5C-81D0-753993B5B8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8FF059-E35B-4926-ABDB-C46418BC4A86}"/>
              </a:ext>
            </a:extLst>
          </p:cNvPr>
          <p:cNvSpPr>
            <a:spLocks noGrp="1"/>
          </p:cNvSpPr>
          <p:nvPr>
            <p:ph type="dt" sz="half" idx="10"/>
          </p:nvPr>
        </p:nvSpPr>
        <p:spPr/>
        <p:txBody>
          <a:bodyPr/>
          <a:lstStyle/>
          <a:p>
            <a:fld id="{59BA5986-A010-422A-AF11-6636871A2583}" type="datetime1">
              <a:rPr lang="en-GB" smtClean="0"/>
              <a:t>10/03/2026</a:t>
            </a:fld>
            <a:endParaRPr lang="en-GB"/>
          </a:p>
        </p:txBody>
      </p:sp>
      <p:sp>
        <p:nvSpPr>
          <p:cNvPr id="5" name="Footer Placeholder 4">
            <a:extLst>
              <a:ext uri="{FF2B5EF4-FFF2-40B4-BE49-F238E27FC236}">
                <a16:creationId xmlns:a16="http://schemas.microsoft.com/office/drawing/2014/main" id="{F9BE47A7-42DC-4EF9-8FA5-BBC7A703D535}"/>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23451B7E-F753-462D-93B1-CA0BB248BC29}"/>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04889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2C9B-4AC1-494B-BA77-04B89E8F8E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49C1CC-63D4-4322-AF81-9144D33D15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34BECC-D184-49BB-9627-46989BDF97AE}"/>
              </a:ext>
            </a:extLst>
          </p:cNvPr>
          <p:cNvSpPr>
            <a:spLocks noGrp="1"/>
          </p:cNvSpPr>
          <p:nvPr>
            <p:ph type="dt" sz="half" idx="10"/>
          </p:nvPr>
        </p:nvSpPr>
        <p:spPr/>
        <p:txBody>
          <a:bodyPr/>
          <a:lstStyle/>
          <a:p>
            <a:fld id="{56583742-A857-4055-AC86-0EB961BDE55C}" type="datetime1">
              <a:rPr lang="en-GB" smtClean="0"/>
              <a:t>10/03/2026</a:t>
            </a:fld>
            <a:endParaRPr lang="en-GB"/>
          </a:p>
        </p:txBody>
      </p:sp>
      <p:sp>
        <p:nvSpPr>
          <p:cNvPr id="5" name="Footer Placeholder 4">
            <a:extLst>
              <a:ext uri="{FF2B5EF4-FFF2-40B4-BE49-F238E27FC236}">
                <a16:creationId xmlns:a16="http://schemas.microsoft.com/office/drawing/2014/main" id="{E2A718B1-F14B-4CEF-ADE7-A5946BADE569}"/>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8A9ADEE1-DB79-4FEB-A892-FBC88E900506}"/>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868004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1C-F970-4BB1-B59A-D26F650347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002B0D3-08CF-42FA-BB59-F49F9192A4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3B4E0D-DE1F-486B-9130-BF2F42EBA741}"/>
              </a:ext>
            </a:extLst>
          </p:cNvPr>
          <p:cNvSpPr>
            <a:spLocks noGrp="1"/>
          </p:cNvSpPr>
          <p:nvPr>
            <p:ph type="dt" sz="half" idx="10"/>
          </p:nvPr>
        </p:nvSpPr>
        <p:spPr/>
        <p:txBody>
          <a:bodyPr/>
          <a:lstStyle/>
          <a:p>
            <a:fld id="{5B35AB57-B7E2-4380-A5B1-7A3C2A655302}" type="datetime1">
              <a:rPr lang="en-GB" smtClean="0"/>
              <a:t>10/03/2026</a:t>
            </a:fld>
            <a:endParaRPr lang="en-GB"/>
          </a:p>
        </p:txBody>
      </p:sp>
      <p:sp>
        <p:nvSpPr>
          <p:cNvPr id="5" name="Footer Placeholder 4">
            <a:extLst>
              <a:ext uri="{FF2B5EF4-FFF2-40B4-BE49-F238E27FC236}">
                <a16:creationId xmlns:a16="http://schemas.microsoft.com/office/drawing/2014/main" id="{F0C2F911-B052-4B9A-A00C-68369FA30648}"/>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37AAE0ED-8D1F-4B5B-81E3-97F155597586}"/>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401642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D1C1A-66B8-410E-88F7-CB21FA1A04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148354-3C42-4854-AC0D-21DEC99D26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88CF493-FB8D-48A1-8069-17E5D70F19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90FA15D-6B16-4CA1-9A98-69F896BF6F58}"/>
              </a:ext>
            </a:extLst>
          </p:cNvPr>
          <p:cNvSpPr>
            <a:spLocks noGrp="1"/>
          </p:cNvSpPr>
          <p:nvPr>
            <p:ph type="dt" sz="half" idx="10"/>
          </p:nvPr>
        </p:nvSpPr>
        <p:spPr/>
        <p:txBody>
          <a:bodyPr/>
          <a:lstStyle/>
          <a:p>
            <a:fld id="{8F2B7B8D-D947-432A-9C0A-28297CB4CAB9}" type="datetime1">
              <a:rPr lang="en-GB" smtClean="0"/>
              <a:t>10/03/2026</a:t>
            </a:fld>
            <a:endParaRPr lang="en-GB"/>
          </a:p>
        </p:txBody>
      </p:sp>
      <p:sp>
        <p:nvSpPr>
          <p:cNvPr id="6" name="Footer Placeholder 5">
            <a:extLst>
              <a:ext uri="{FF2B5EF4-FFF2-40B4-BE49-F238E27FC236}">
                <a16:creationId xmlns:a16="http://schemas.microsoft.com/office/drawing/2014/main" id="{198E96AA-1633-4747-8244-47646E3E63FA}"/>
              </a:ext>
            </a:extLst>
          </p:cNvPr>
          <p:cNvSpPr>
            <a:spLocks noGrp="1"/>
          </p:cNvSpPr>
          <p:nvPr>
            <p:ph type="ftr" sz="quarter" idx="11"/>
          </p:nvPr>
        </p:nvSpPr>
        <p:spPr/>
        <p:txBody>
          <a:bodyPr/>
          <a:lstStyle/>
          <a:p>
            <a:r>
              <a:rPr lang="en-GB"/>
              <a:t>GREAT-2 Training Presentation 1 Introduction V0.1 02-12-22</a:t>
            </a:r>
          </a:p>
        </p:txBody>
      </p:sp>
      <p:sp>
        <p:nvSpPr>
          <p:cNvPr id="7" name="Slide Number Placeholder 6">
            <a:extLst>
              <a:ext uri="{FF2B5EF4-FFF2-40B4-BE49-F238E27FC236}">
                <a16:creationId xmlns:a16="http://schemas.microsoft.com/office/drawing/2014/main" id="{984064C2-A8D9-489D-87CE-D4894C57365C}"/>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85497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49CF4-F0B3-4F45-9B3D-4BE4A8B730B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66F1D9-02F8-435E-B878-17C893E603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01B808-555A-4F69-AD5F-A3ECB61BBC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A724EB-01B1-4902-8C1E-E772F16B58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B77F15-D883-4529-9C8B-DB8D243BF3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0127C4-AAC1-4529-9F07-F0CBF4F7E629}"/>
              </a:ext>
            </a:extLst>
          </p:cNvPr>
          <p:cNvSpPr>
            <a:spLocks noGrp="1"/>
          </p:cNvSpPr>
          <p:nvPr>
            <p:ph type="dt" sz="half" idx="10"/>
          </p:nvPr>
        </p:nvSpPr>
        <p:spPr/>
        <p:txBody>
          <a:bodyPr/>
          <a:lstStyle/>
          <a:p>
            <a:fld id="{85CD2F4F-3925-43DF-8F03-13140802F73B}" type="datetime1">
              <a:rPr lang="en-GB" smtClean="0"/>
              <a:t>10/03/2026</a:t>
            </a:fld>
            <a:endParaRPr lang="en-GB"/>
          </a:p>
        </p:txBody>
      </p:sp>
      <p:sp>
        <p:nvSpPr>
          <p:cNvPr id="8" name="Footer Placeholder 7">
            <a:extLst>
              <a:ext uri="{FF2B5EF4-FFF2-40B4-BE49-F238E27FC236}">
                <a16:creationId xmlns:a16="http://schemas.microsoft.com/office/drawing/2014/main" id="{37616D1E-D3C2-40CC-961B-286CC7A0DD92}"/>
              </a:ext>
            </a:extLst>
          </p:cNvPr>
          <p:cNvSpPr>
            <a:spLocks noGrp="1"/>
          </p:cNvSpPr>
          <p:nvPr>
            <p:ph type="ftr" sz="quarter" idx="11"/>
          </p:nvPr>
        </p:nvSpPr>
        <p:spPr/>
        <p:txBody>
          <a:bodyPr/>
          <a:lstStyle/>
          <a:p>
            <a:r>
              <a:rPr lang="en-GB"/>
              <a:t>GREAT-2 Training Presentation 1 Introduction V0.1 02-12-22</a:t>
            </a:r>
          </a:p>
        </p:txBody>
      </p:sp>
      <p:sp>
        <p:nvSpPr>
          <p:cNvPr id="9" name="Slide Number Placeholder 8">
            <a:extLst>
              <a:ext uri="{FF2B5EF4-FFF2-40B4-BE49-F238E27FC236}">
                <a16:creationId xmlns:a16="http://schemas.microsoft.com/office/drawing/2014/main" id="{EA401AD7-2ECB-4411-B10B-3728C245B142}"/>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4210798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E2057-BB0A-4AA2-B82F-523CA8013E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7B40822-F1DC-4520-81D5-5693AB5D9CB4}"/>
              </a:ext>
            </a:extLst>
          </p:cNvPr>
          <p:cNvSpPr>
            <a:spLocks noGrp="1"/>
          </p:cNvSpPr>
          <p:nvPr>
            <p:ph type="dt" sz="half" idx="10"/>
          </p:nvPr>
        </p:nvSpPr>
        <p:spPr/>
        <p:txBody>
          <a:bodyPr/>
          <a:lstStyle/>
          <a:p>
            <a:fld id="{ED1FF03A-D5FE-4EBA-A89E-32504AD4396E}" type="datetime1">
              <a:rPr lang="en-GB" smtClean="0"/>
              <a:t>10/03/2026</a:t>
            </a:fld>
            <a:endParaRPr lang="en-GB"/>
          </a:p>
        </p:txBody>
      </p:sp>
      <p:sp>
        <p:nvSpPr>
          <p:cNvPr id="4" name="Footer Placeholder 3">
            <a:extLst>
              <a:ext uri="{FF2B5EF4-FFF2-40B4-BE49-F238E27FC236}">
                <a16:creationId xmlns:a16="http://schemas.microsoft.com/office/drawing/2014/main" id="{0D0AD1AE-0A84-4C96-BBFA-2903788AFACD}"/>
              </a:ext>
            </a:extLst>
          </p:cNvPr>
          <p:cNvSpPr>
            <a:spLocks noGrp="1"/>
          </p:cNvSpPr>
          <p:nvPr>
            <p:ph type="ftr" sz="quarter" idx="11"/>
          </p:nvPr>
        </p:nvSpPr>
        <p:spPr/>
        <p:txBody>
          <a:bodyPr/>
          <a:lstStyle/>
          <a:p>
            <a:r>
              <a:rPr lang="en-GB"/>
              <a:t>GREAT-2 Training Presentation 1 Introduction V0.1 02-12-22</a:t>
            </a:r>
          </a:p>
        </p:txBody>
      </p:sp>
      <p:sp>
        <p:nvSpPr>
          <p:cNvPr id="5" name="Slide Number Placeholder 4">
            <a:extLst>
              <a:ext uri="{FF2B5EF4-FFF2-40B4-BE49-F238E27FC236}">
                <a16:creationId xmlns:a16="http://schemas.microsoft.com/office/drawing/2014/main" id="{1BD80C16-B016-42C2-818D-70F7A97CBFEF}"/>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7220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A04839-0D3A-42F5-B473-E621341C2CBC}"/>
              </a:ext>
            </a:extLst>
          </p:cNvPr>
          <p:cNvSpPr>
            <a:spLocks noGrp="1"/>
          </p:cNvSpPr>
          <p:nvPr>
            <p:ph type="dt" sz="half" idx="10"/>
          </p:nvPr>
        </p:nvSpPr>
        <p:spPr/>
        <p:txBody>
          <a:bodyPr/>
          <a:lstStyle/>
          <a:p>
            <a:fld id="{8E4648A0-328B-46BB-84AD-52F1B7198D73}" type="datetime1">
              <a:rPr lang="en-GB" smtClean="0"/>
              <a:t>10/03/2026</a:t>
            </a:fld>
            <a:endParaRPr lang="en-GB"/>
          </a:p>
        </p:txBody>
      </p:sp>
      <p:sp>
        <p:nvSpPr>
          <p:cNvPr id="3" name="Footer Placeholder 2">
            <a:extLst>
              <a:ext uri="{FF2B5EF4-FFF2-40B4-BE49-F238E27FC236}">
                <a16:creationId xmlns:a16="http://schemas.microsoft.com/office/drawing/2014/main" id="{7AA721E5-A67E-4296-84FD-FF7E70C47FE9}"/>
              </a:ext>
            </a:extLst>
          </p:cNvPr>
          <p:cNvSpPr>
            <a:spLocks noGrp="1"/>
          </p:cNvSpPr>
          <p:nvPr>
            <p:ph type="ftr" sz="quarter" idx="11"/>
          </p:nvPr>
        </p:nvSpPr>
        <p:spPr/>
        <p:txBody>
          <a:bodyPr/>
          <a:lstStyle/>
          <a:p>
            <a:r>
              <a:rPr lang="en-GB"/>
              <a:t>GREAT-2 Training Presentation 1 Introduction V0.1 02-12-22</a:t>
            </a:r>
          </a:p>
        </p:txBody>
      </p:sp>
      <p:sp>
        <p:nvSpPr>
          <p:cNvPr id="4" name="Slide Number Placeholder 3">
            <a:extLst>
              <a:ext uri="{FF2B5EF4-FFF2-40B4-BE49-F238E27FC236}">
                <a16:creationId xmlns:a16="http://schemas.microsoft.com/office/drawing/2014/main" id="{1CD9FCD0-B7A0-45FD-8002-3B7ADBBFBE99}"/>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3237985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06901-313F-4AB5-8492-745BBF3311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57C630-C276-4598-804E-CCB09A751F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2DF8294-A6F7-475B-B64E-5C92320BE8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DE852F-200F-4859-9566-091A92C88C50}"/>
              </a:ext>
            </a:extLst>
          </p:cNvPr>
          <p:cNvSpPr>
            <a:spLocks noGrp="1"/>
          </p:cNvSpPr>
          <p:nvPr>
            <p:ph type="dt" sz="half" idx="10"/>
          </p:nvPr>
        </p:nvSpPr>
        <p:spPr/>
        <p:txBody>
          <a:bodyPr/>
          <a:lstStyle/>
          <a:p>
            <a:fld id="{E4591335-CD84-426D-B764-70B4E8F8A2E9}" type="datetime1">
              <a:rPr lang="en-GB" smtClean="0"/>
              <a:t>10/03/2026</a:t>
            </a:fld>
            <a:endParaRPr lang="en-GB"/>
          </a:p>
        </p:txBody>
      </p:sp>
      <p:sp>
        <p:nvSpPr>
          <p:cNvPr id="6" name="Footer Placeholder 5">
            <a:extLst>
              <a:ext uri="{FF2B5EF4-FFF2-40B4-BE49-F238E27FC236}">
                <a16:creationId xmlns:a16="http://schemas.microsoft.com/office/drawing/2014/main" id="{F6FB9D36-5E1E-4792-9268-27F58F8CC341}"/>
              </a:ext>
            </a:extLst>
          </p:cNvPr>
          <p:cNvSpPr>
            <a:spLocks noGrp="1"/>
          </p:cNvSpPr>
          <p:nvPr>
            <p:ph type="ftr" sz="quarter" idx="11"/>
          </p:nvPr>
        </p:nvSpPr>
        <p:spPr/>
        <p:txBody>
          <a:bodyPr/>
          <a:lstStyle/>
          <a:p>
            <a:r>
              <a:rPr lang="en-GB"/>
              <a:t>GREAT-2 Training Presentation 1 Introduction V0.1 02-12-22</a:t>
            </a:r>
          </a:p>
        </p:txBody>
      </p:sp>
      <p:sp>
        <p:nvSpPr>
          <p:cNvPr id="7" name="Slide Number Placeholder 6">
            <a:extLst>
              <a:ext uri="{FF2B5EF4-FFF2-40B4-BE49-F238E27FC236}">
                <a16:creationId xmlns:a16="http://schemas.microsoft.com/office/drawing/2014/main" id="{4BAE4D3A-F5BF-4D87-B031-0099978D3ACC}"/>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818192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DF2D1-1785-4561-8FE9-427B792BE3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1743DFE-CC7D-4E7C-BF05-38DB4D1804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D41F28-0192-4F74-B534-07975D744C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9C97F0-A32E-4171-93D2-CD769E5666B5}"/>
              </a:ext>
            </a:extLst>
          </p:cNvPr>
          <p:cNvSpPr>
            <a:spLocks noGrp="1"/>
          </p:cNvSpPr>
          <p:nvPr>
            <p:ph type="dt" sz="half" idx="10"/>
          </p:nvPr>
        </p:nvSpPr>
        <p:spPr/>
        <p:txBody>
          <a:bodyPr/>
          <a:lstStyle/>
          <a:p>
            <a:fld id="{3C5A9075-2245-44B9-B073-35B1EEF6492B}" type="datetime1">
              <a:rPr lang="en-GB" smtClean="0"/>
              <a:t>10/03/2026</a:t>
            </a:fld>
            <a:endParaRPr lang="en-GB"/>
          </a:p>
        </p:txBody>
      </p:sp>
      <p:sp>
        <p:nvSpPr>
          <p:cNvPr id="6" name="Footer Placeholder 5">
            <a:extLst>
              <a:ext uri="{FF2B5EF4-FFF2-40B4-BE49-F238E27FC236}">
                <a16:creationId xmlns:a16="http://schemas.microsoft.com/office/drawing/2014/main" id="{110161AC-137F-4F59-9901-1C91B5ED18D6}"/>
              </a:ext>
            </a:extLst>
          </p:cNvPr>
          <p:cNvSpPr>
            <a:spLocks noGrp="1"/>
          </p:cNvSpPr>
          <p:nvPr>
            <p:ph type="ftr" sz="quarter" idx="11"/>
          </p:nvPr>
        </p:nvSpPr>
        <p:spPr/>
        <p:txBody>
          <a:bodyPr/>
          <a:lstStyle/>
          <a:p>
            <a:r>
              <a:rPr lang="en-GB"/>
              <a:t>GREAT-2 Training Presentation 1 Introduction V0.1 02-12-22</a:t>
            </a:r>
          </a:p>
        </p:txBody>
      </p:sp>
      <p:sp>
        <p:nvSpPr>
          <p:cNvPr id="7" name="Slide Number Placeholder 6">
            <a:extLst>
              <a:ext uri="{FF2B5EF4-FFF2-40B4-BE49-F238E27FC236}">
                <a16:creationId xmlns:a16="http://schemas.microsoft.com/office/drawing/2014/main" id="{9DC70FC5-DBFC-4C43-A687-7DE7345BB85B}"/>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984391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D1E102-428B-484B-A3CF-F6F6297E43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A5BAC4-FF72-453F-A3D9-0F3C0E63C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701867-11C0-4366-96AF-AF77556E8D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7E8683-AB5C-40F0-9976-DAD9A9256C6F}" type="datetime1">
              <a:rPr lang="en-GB" smtClean="0"/>
              <a:t>10/03/2026</a:t>
            </a:fld>
            <a:endParaRPr lang="en-GB"/>
          </a:p>
        </p:txBody>
      </p:sp>
      <p:sp>
        <p:nvSpPr>
          <p:cNvPr id="5" name="Footer Placeholder 4">
            <a:extLst>
              <a:ext uri="{FF2B5EF4-FFF2-40B4-BE49-F238E27FC236}">
                <a16:creationId xmlns:a16="http://schemas.microsoft.com/office/drawing/2014/main" id="{A1FA0BD3-636E-4DC8-BA51-CAFA2BDC6B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51EC18D0-15F4-4ADA-A4D4-BD1C685DFA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C25873-D336-487A-A319-996D5E8BF626}" type="slidenum">
              <a:rPr lang="en-GB" smtClean="0"/>
              <a:t>‹#›</a:t>
            </a:fld>
            <a:endParaRPr lang="en-GB"/>
          </a:p>
        </p:txBody>
      </p:sp>
    </p:spTree>
    <p:extLst>
      <p:ext uri="{BB962C8B-B14F-4D97-AF65-F5344CB8AC3E}">
        <p14:creationId xmlns:p14="http://schemas.microsoft.com/office/powerpoint/2010/main" val="3291358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Tay.pharmacovigilance@nhs.scot" TargetMode="Externa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pharmacovigilance.hicservices.dundee.ac.uk/"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hyperlink" Target="https://www.dundee.ac.uk/tasc/researchers/policies-sops-templates/sops-templates/pv-im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mailto:Tay.pharmacovigilance@nhs.sco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B875D-9A46-69BD-8A36-D933A57C95E8}"/>
              </a:ext>
            </a:extLst>
          </p:cNvPr>
          <p:cNvSpPr>
            <a:spLocks noGrp="1"/>
          </p:cNvSpPr>
          <p:nvPr>
            <p:ph type="ctrTitle"/>
          </p:nvPr>
        </p:nvSpPr>
        <p:spPr>
          <a:xfrm>
            <a:off x="1339515" y="3191774"/>
            <a:ext cx="9144000" cy="1227274"/>
          </a:xfrm>
        </p:spPr>
        <p:txBody>
          <a:bodyPr>
            <a:normAutofit/>
          </a:bodyPr>
          <a:lstStyle/>
          <a:p>
            <a:r>
              <a:rPr lang="en-GB" sz="3600" b="1" dirty="0">
                <a:solidFill>
                  <a:srgbClr val="319466"/>
                </a:solidFill>
                <a:latin typeface="Arial" panose="020B0604020202020204" pitchFamily="34" charset="0"/>
                <a:cs typeface="Arial" panose="020B0604020202020204" pitchFamily="34" charset="0"/>
              </a:rPr>
              <a:t>Adverse Event Recording &amp; Reporting</a:t>
            </a:r>
            <a:endParaRPr lang="en-GB" dirty="0">
              <a:solidFill>
                <a:srgbClr val="319466"/>
              </a:solidFill>
            </a:endParaRPr>
          </a:p>
        </p:txBody>
      </p:sp>
      <p:sp>
        <p:nvSpPr>
          <p:cNvPr id="4" name="Footer Placeholder 3">
            <a:extLst>
              <a:ext uri="{FF2B5EF4-FFF2-40B4-BE49-F238E27FC236}">
                <a16:creationId xmlns:a16="http://schemas.microsoft.com/office/drawing/2014/main" id="{C6F9D7F3-8CE6-43E2-A3E0-5D15EED0DC77}"/>
              </a:ext>
            </a:extLst>
          </p:cNvPr>
          <p:cNvSpPr>
            <a:spLocks noGrp="1"/>
          </p:cNvSpPr>
          <p:nvPr>
            <p:ph type="ftr" sz="quarter" idx="11"/>
          </p:nvPr>
        </p:nvSpPr>
        <p:spPr>
          <a:xfrm>
            <a:off x="332536" y="6269906"/>
            <a:ext cx="5578979" cy="365125"/>
          </a:xfrm>
        </p:spPr>
        <p:txBody>
          <a:bodyPr/>
          <a:lstStyle/>
          <a:p>
            <a:pPr algn="l"/>
            <a:r>
              <a:rPr lang="en-GB" dirty="0">
                <a:solidFill>
                  <a:schemeClr val="tx1"/>
                </a:solidFill>
              </a:rPr>
              <a:t>12 ESCAPE Training Presentation Adverse Event Recording &amp; Reporting V1 30-01-26</a:t>
            </a:r>
          </a:p>
        </p:txBody>
      </p:sp>
      <p:pic>
        <p:nvPicPr>
          <p:cNvPr id="5" name="Picture 4">
            <a:extLst>
              <a:ext uri="{FF2B5EF4-FFF2-40B4-BE49-F238E27FC236}">
                <a16:creationId xmlns:a16="http://schemas.microsoft.com/office/drawing/2014/main" id="{DAC60EC0-1AA2-4426-E02D-5D5A47B194B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801947" y="1594484"/>
            <a:ext cx="2219136" cy="1597290"/>
          </a:xfrm>
          <a:prstGeom prst="rect">
            <a:avLst/>
          </a:prstGeom>
        </p:spPr>
      </p:pic>
      <p:pic>
        <p:nvPicPr>
          <p:cNvPr id="7" name="Picture 6">
            <a:extLst>
              <a:ext uri="{FF2B5EF4-FFF2-40B4-BE49-F238E27FC236}">
                <a16:creationId xmlns:a16="http://schemas.microsoft.com/office/drawing/2014/main" id="{2A0CE6EE-8F5F-5C71-AB1F-992C5E91193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295972" y="332719"/>
            <a:ext cx="4432176" cy="688908"/>
          </a:xfrm>
          <a:prstGeom prst="rect">
            <a:avLst/>
          </a:prstGeom>
        </p:spPr>
      </p:pic>
      <p:sp>
        <p:nvSpPr>
          <p:cNvPr id="6" name="Slide Number Placeholder 5">
            <a:extLst>
              <a:ext uri="{FF2B5EF4-FFF2-40B4-BE49-F238E27FC236}">
                <a16:creationId xmlns:a16="http://schemas.microsoft.com/office/drawing/2014/main" id="{83788640-EEF7-466C-9813-970DB2D849DD}"/>
              </a:ext>
            </a:extLst>
          </p:cNvPr>
          <p:cNvSpPr>
            <a:spLocks noGrp="1"/>
          </p:cNvSpPr>
          <p:nvPr>
            <p:ph type="sldNum" sz="quarter" idx="12"/>
          </p:nvPr>
        </p:nvSpPr>
        <p:spPr/>
        <p:txBody>
          <a:bodyPr/>
          <a:lstStyle/>
          <a:p>
            <a:fld id="{8DC25873-D336-487A-A319-996D5E8BF626}" type="slidenum">
              <a:rPr lang="en-GB" smtClean="0"/>
              <a:t>1</a:t>
            </a:fld>
            <a:endParaRPr lang="en-GB"/>
          </a:p>
        </p:txBody>
      </p:sp>
    </p:spTree>
    <p:extLst>
      <p:ext uri="{BB962C8B-B14F-4D97-AF65-F5344CB8AC3E}">
        <p14:creationId xmlns:p14="http://schemas.microsoft.com/office/powerpoint/2010/main" val="294209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1E153-DE47-847A-C5DD-2640E8F4B20D}"/>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GB" dirty="0"/>
              <a:t>TASC PV email</a:t>
            </a:r>
          </a:p>
        </p:txBody>
      </p:sp>
      <p:sp>
        <p:nvSpPr>
          <p:cNvPr id="2050" name="Rectangle 6"/>
          <p:cNvSpPr>
            <a:spLocks noGrp="1" noChangeArrowheads="1"/>
          </p:cNvSpPr>
          <p:nvPr>
            <p:ph type="subTitle" idx="1"/>
          </p:nvPr>
        </p:nvSpPr>
        <p:spPr>
          <a:xfrm>
            <a:off x="2895600" y="3559355"/>
            <a:ext cx="6400800" cy="1752600"/>
          </a:xfrm>
        </p:spPr>
        <p:txBody>
          <a:bodyPr/>
          <a:lstStyle/>
          <a:p>
            <a:pPr eaLnBrk="1" hangingPunct="1">
              <a:lnSpc>
                <a:spcPct val="80000"/>
              </a:lnSpc>
            </a:pPr>
            <a:r>
              <a:rPr lang="en-GB" b="1" dirty="0"/>
              <a:t>ESCAPE</a:t>
            </a:r>
          </a:p>
          <a:p>
            <a:pPr eaLnBrk="1" hangingPunct="1"/>
            <a:r>
              <a:rPr lang="en-GB" b="1" dirty="0"/>
              <a:t>Site Initiation Visit</a:t>
            </a:r>
          </a:p>
          <a:p>
            <a:pPr eaLnBrk="1" hangingPunct="1"/>
            <a:r>
              <a:rPr lang="en-GB" sz="4400" b="1" dirty="0"/>
              <a:t>Pharmacovigilance</a:t>
            </a:r>
          </a:p>
          <a:p>
            <a:pPr eaLnBrk="1" hangingPunct="1">
              <a:lnSpc>
                <a:spcPct val="80000"/>
              </a:lnSpc>
            </a:pPr>
            <a:endParaRPr lang="en-GB" sz="2000" b="1" dirty="0"/>
          </a:p>
          <a:p>
            <a:pPr eaLnBrk="1" hangingPunct="1">
              <a:lnSpc>
                <a:spcPct val="80000"/>
              </a:lnSpc>
            </a:pPr>
            <a:endParaRPr lang="en-GB" sz="2000" dirty="0"/>
          </a:p>
        </p:txBody>
      </p:sp>
      <p:pic>
        <p:nvPicPr>
          <p:cNvPr id="2053" name="Picture 24" descr="New-1"/>
          <p:cNvPicPr>
            <a:picLocks noChangeAspect="1" noChangeArrowheads="1"/>
          </p:cNvPicPr>
          <p:nvPr/>
        </p:nvPicPr>
        <p:blipFill>
          <a:blip r:embed="rId3" cstate="print"/>
          <a:srcRect/>
          <a:stretch>
            <a:fillRect/>
          </a:stretch>
        </p:blipFill>
        <p:spPr bwMode="auto">
          <a:xfrm>
            <a:off x="1142191" y="414158"/>
            <a:ext cx="3149601" cy="3435350"/>
          </a:xfrm>
          <a:prstGeom prst="rect">
            <a:avLst/>
          </a:prstGeom>
          <a:noFill/>
          <a:ln w="9525">
            <a:noFill/>
            <a:miter lim="800000"/>
            <a:headEnd/>
            <a:tailEnd/>
          </a:ln>
        </p:spPr>
      </p:pic>
      <p:pic>
        <p:nvPicPr>
          <p:cNvPr id="2054" name="Picture 28">
            <a:extLst>
              <a:ext uri="{C183D7F6-B498-43B3-948B-1728B52AA6E4}">
                <adec:decorative xmlns:adec="http://schemas.microsoft.com/office/drawing/2017/decorative" val="1"/>
              </a:ext>
            </a:extLst>
          </p:cNvPr>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310841" y="1134883"/>
            <a:ext cx="5764212" cy="1574800"/>
          </a:xfrm>
          <a:prstGeom prst="rect">
            <a:avLst/>
          </a:prstGeom>
          <a:noFill/>
          <a:ln w="9525">
            <a:noFill/>
            <a:miter lim="800000"/>
            <a:headEnd/>
            <a:tailEnd/>
          </a:ln>
        </p:spPr>
      </p:pic>
      <p:sp>
        <p:nvSpPr>
          <p:cNvPr id="3" name="TextBox 2">
            <a:extLst>
              <a:ext uri="{FF2B5EF4-FFF2-40B4-BE49-F238E27FC236}">
                <a16:creationId xmlns:a16="http://schemas.microsoft.com/office/drawing/2014/main" id="{F8D7868A-F068-4F9F-2D2D-7CA68876C60F}"/>
              </a:ext>
            </a:extLst>
          </p:cNvPr>
          <p:cNvSpPr txBox="1"/>
          <p:nvPr/>
        </p:nvSpPr>
        <p:spPr>
          <a:xfrm>
            <a:off x="3201838" y="5241678"/>
            <a:ext cx="6094562" cy="369332"/>
          </a:xfrm>
          <a:prstGeom prst="rect">
            <a:avLst/>
          </a:prstGeom>
          <a:noFill/>
        </p:spPr>
        <p:txBody>
          <a:bodyPr wrap="square">
            <a:spAutoFit/>
          </a:bodyPr>
          <a:lstStyle/>
          <a:p>
            <a:pPr marL="0" lvl="1" algn="just"/>
            <a:r>
              <a:rPr lang="en-GB" dirty="0"/>
              <a:t>Pharmacovigilance manager: </a:t>
            </a:r>
            <a:r>
              <a:rPr lang="en-GB" dirty="0" err="1">
                <a:hlinkClick r:id="rId5"/>
              </a:rPr>
              <a:t>Tay.pharmacovigilance@nhs.scot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5EE8CA1-E2AB-9AB6-4D2F-37E0E99D0FB7}"/>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Reporting Serious Adverse Events</a:t>
            </a:r>
          </a:p>
        </p:txBody>
      </p:sp>
      <p:sp>
        <p:nvSpPr>
          <p:cNvPr id="2" name="TextBox 1">
            <a:extLst>
              <a:ext uri="{FF2B5EF4-FFF2-40B4-BE49-F238E27FC236}">
                <a16:creationId xmlns:a16="http://schemas.microsoft.com/office/drawing/2014/main" id="{CAF5D340-A4AB-4714-0ACC-2F77757EE406}"/>
              </a:ext>
            </a:extLst>
          </p:cNvPr>
          <p:cNvSpPr txBox="1"/>
          <p:nvPr/>
        </p:nvSpPr>
        <p:spPr>
          <a:xfrm>
            <a:off x="617415" y="1213735"/>
            <a:ext cx="10957169" cy="4278094"/>
          </a:xfrm>
          <a:prstGeom prst="rect">
            <a:avLst/>
          </a:prstGeom>
          <a:noFill/>
        </p:spPr>
        <p:txBody>
          <a:bodyPr wrap="square" rtlCol="0">
            <a:spAutoFit/>
          </a:bodyPr>
          <a:lstStyle/>
          <a:p>
            <a:r>
              <a:rPr lang="en-GB" sz="2000" b="1" dirty="0">
                <a:solidFill>
                  <a:srgbClr val="359568"/>
                </a:solidFill>
                <a:latin typeface="Arial" panose="020B0604020202020204" pitchFamily="34" charset="0"/>
                <a:ea typeface="Calibri" panose="020F0502020204030204" pitchFamily="34" charset="0"/>
                <a:cs typeface="Arial" panose="020B0604020202020204" pitchFamily="34" charset="0"/>
              </a:rPr>
              <a:t>Reporting Serious Adverse Events</a:t>
            </a:r>
          </a:p>
          <a:p>
            <a:endParaRPr lang="en-GB" sz="2000" b="1" dirty="0">
              <a:solidFill>
                <a:srgbClr val="007481"/>
              </a:solidFill>
              <a:latin typeface="Arial" panose="020B0604020202020204" pitchFamily="34" charset="0"/>
              <a:ea typeface="Calibri" panose="020F0502020204030204" pitchFamily="34" charset="0"/>
              <a:cs typeface="Arial" panose="020B0604020202020204" pitchFamily="34" charset="0"/>
            </a:endParaRPr>
          </a:p>
          <a:p>
            <a:pPr marL="285750" indent="-285750">
              <a:spcAft>
                <a:spcPts val="1200"/>
              </a:spcAft>
              <a:buFont typeface="Arial" panose="020B0604020202020204" pitchFamily="34" charset="0"/>
              <a:buChar char="•"/>
            </a:pPr>
            <a:r>
              <a:rPr lang="en-GB" sz="1800" b="0" i="0" u="none" strike="noStrike" baseline="0" dirty="0">
                <a:solidFill>
                  <a:srgbClr val="000000"/>
                </a:solidFill>
                <a:latin typeface="Arial" panose="020B0604020202020204" pitchFamily="34" charset="0"/>
              </a:rPr>
              <a:t>SAEs must be submitted through the online Tayside Pharmacovigilance System within 24 hours of becoming aware of the SAE</a:t>
            </a:r>
          </a:p>
          <a:p>
            <a:pPr marL="285750" indent="-285750">
              <a:spcAft>
                <a:spcPts val="1200"/>
              </a:spcAft>
              <a:buFont typeface="Arial" panose="020B0604020202020204" pitchFamily="34" charset="0"/>
              <a:buChar char="•"/>
            </a:pPr>
            <a:r>
              <a:rPr lang="en-GB" dirty="0">
                <a:latin typeface="Arial" panose="020B0604020202020204" pitchFamily="34" charset="0"/>
                <a:cs typeface="Arial" panose="020B0604020202020204" pitchFamily="34" charset="0"/>
              </a:rPr>
              <a:t>Severity, Seriousness and Causality to be assessed by a medically qualified professional.</a:t>
            </a:r>
          </a:p>
          <a:p>
            <a:pPr marL="285750" indent="-285750">
              <a:spcAft>
                <a:spcPts val="1200"/>
              </a:spcAft>
              <a:buFont typeface="Arial" panose="020B0604020202020204" pitchFamily="34" charset="0"/>
              <a:buChar char="•"/>
            </a:pPr>
            <a:r>
              <a:rPr lang="en-GB" sz="1800" b="0" i="0" u="none" strike="noStrike" baseline="0" dirty="0">
                <a:solidFill>
                  <a:srgbClr val="000000"/>
                </a:solidFill>
                <a:latin typeface="Arial" panose="020B0604020202020204" pitchFamily="34" charset="0"/>
              </a:rPr>
              <a:t>PI or CI must review and sign off SAE reports</a:t>
            </a:r>
          </a:p>
          <a:p>
            <a:pPr marL="285750" indent="-285750">
              <a:spcAft>
                <a:spcPts val="1200"/>
              </a:spcAft>
              <a:buFont typeface="Arial" panose="020B0604020202020204" pitchFamily="34" charset="0"/>
              <a:buChar char="•"/>
            </a:pPr>
            <a:r>
              <a:rPr lang="en-GB" sz="1800" b="0" i="0" u="none" strike="noStrike" baseline="0" dirty="0">
                <a:solidFill>
                  <a:srgbClr val="000000"/>
                </a:solidFill>
                <a:latin typeface="Arial" panose="020B0604020202020204" pitchFamily="34" charset="0"/>
              </a:rPr>
              <a:t>Site PIs should also notify the CI when submitting an SAE</a:t>
            </a:r>
          </a:p>
          <a:p>
            <a:pPr marL="285750" indent="-285750">
              <a:spcAft>
                <a:spcPts val="1200"/>
              </a:spcAft>
              <a:buFont typeface="Arial" panose="020B0604020202020204" pitchFamily="34" charset="0"/>
              <a:buChar char="•"/>
            </a:pPr>
            <a:r>
              <a:rPr lang="en-GB" dirty="0">
                <a:solidFill>
                  <a:srgbClr val="000000"/>
                </a:solidFill>
                <a:latin typeface="Arial" panose="020B0604020202020204" pitchFamily="34" charset="0"/>
              </a:rPr>
              <a:t>If further information is required, this must be provided as soon as available in a follow up report </a:t>
            </a:r>
            <a:endParaRPr lang="en-GB" sz="1800" b="0" i="0" u="none" strike="noStrike" baseline="0" dirty="0">
              <a:solidFill>
                <a:srgbClr val="000000"/>
              </a:solidFill>
              <a:latin typeface="Arial" panose="020B0604020202020204" pitchFamily="34" charset="0"/>
            </a:endParaRPr>
          </a:p>
          <a:p>
            <a:pPr marL="285750" indent="-285750">
              <a:spcAft>
                <a:spcPts val="1200"/>
              </a:spcAft>
              <a:buFont typeface="Arial" panose="020B0604020202020204" pitchFamily="34" charset="0"/>
              <a:buChar char="•"/>
            </a:pPr>
            <a:r>
              <a:rPr lang="en-GB" dirty="0">
                <a:solidFill>
                  <a:srgbClr val="000000"/>
                </a:solidFill>
                <a:latin typeface="Arial" panose="020B0604020202020204" pitchFamily="34" charset="0"/>
              </a:rPr>
              <a:t>Team members delegated SAE reporting will receive PV database training</a:t>
            </a:r>
          </a:p>
          <a:p>
            <a:pPr marL="285750" indent="-285750">
              <a:spcAft>
                <a:spcPts val="1200"/>
              </a:spcAft>
              <a:buFont typeface="Arial" panose="020B0604020202020204" pitchFamily="34" charset="0"/>
              <a:buChar char="•"/>
            </a:pPr>
            <a:r>
              <a:rPr lang="en-GB" dirty="0">
                <a:solidFill>
                  <a:srgbClr val="000000"/>
                </a:solidFill>
                <a:latin typeface="Arial" panose="020B0604020202020204" pitchFamily="34" charset="0"/>
              </a:rPr>
              <a:t>The PV database can be accessed here:</a:t>
            </a:r>
          </a:p>
          <a:p>
            <a:r>
              <a:rPr lang="en-GB" sz="1800" b="0" i="0" u="none" strike="noStrike" baseline="0" dirty="0">
                <a:solidFill>
                  <a:srgbClr val="000000"/>
                </a:solidFill>
                <a:latin typeface="Arial" panose="020B0604020202020204" pitchFamily="34" charset="0"/>
                <a:hlinkClick r:id="rId2"/>
              </a:rPr>
              <a:t>https://pharmacovigilance.hicservices.dundee.ac.uk/</a:t>
            </a:r>
            <a:r>
              <a:rPr lang="en-GB" sz="1800" b="0" i="0" u="none" strike="noStrike" baseline="0" dirty="0">
                <a:solidFill>
                  <a:srgbClr val="000000"/>
                </a:solidFill>
                <a:latin typeface="Arial" panose="020B0604020202020204" pitchFamily="34" charset="0"/>
              </a:rPr>
              <a:t> </a:t>
            </a:r>
          </a:p>
        </p:txBody>
      </p:sp>
      <p:pic>
        <p:nvPicPr>
          <p:cNvPr id="4" name="Picture 3">
            <a:extLst>
              <a:ext uri="{FF2B5EF4-FFF2-40B4-BE49-F238E27FC236}">
                <a16:creationId xmlns:a16="http://schemas.microsoft.com/office/drawing/2014/main" id="{70179EDA-A7A9-43FE-562D-47A3DE06A01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136311" y="136525"/>
            <a:ext cx="4438273" cy="688908"/>
          </a:xfrm>
          <a:prstGeom prst="rect">
            <a:avLst/>
          </a:prstGeom>
        </p:spPr>
      </p:pic>
      <p:sp>
        <p:nvSpPr>
          <p:cNvPr id="3" name="Slide Number Placeholder 2">
            <a:extLst>
              <a:ext uri="{FF2B5EF4-FFF2-40B4-BE49-F238E27FC236}">
                <a16:creationId xmlns:a16="http://schemas.microsoft.com/office/drawing/2014/main" id="{1F6BC2A1-A4F4-9570-BD3B-A80F1FD78B8C}"/>
              </a:ext>
            </a:extLst>
          </p:cNvPr>
          <p:cNvSpPr>
            <a:spLocks noGrp="1"/>
          </p:cNvSpPr>
          <p:nvPr>
            <p:ph type="sldNum" sz="quarter" idx="12"/>
          </p:nvPr>
        </p:nvSpPr>
        <p:spPr/>
        <p:txBody>
          <a:bodyPr/>
          <a:lstStyle/>
          <a:p>
            <a:fld id="{8DC25873-D336-487A-A319-996D5E8BF626}" type="slidenum">
              <a:rPr lang="en-GB" smtClean="0"/>
              <a:t>11</a:t>
            </a:fld>
            <a:endParaRPr lang="en-GB"/>
          </a:p>
        </p:txBody>
      </p:sp>
    </p:spTree>
    <p:extLst>
      <p:ext uri="{BB962C8B-B14F-4D97-AF65-F5344CB8AC3E}">
        <p14:creationId xmlns:p14="http://schemas.microsoft.com/office/powerpoint/2010/main" val="3469114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36E04E-E690-8AA9-D0A5-03F6B7977683}"/>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dirty="0"/>
              <a:t>PV system</a:t>
            </a:r>
          </a:p>
        </p:txBody>
      </p:sp>
      <p:pic>
        <p:nvPicPr>
          <p:cNvPr id="4" name="Picture 2" descr="Screenshot of PV welcome page"/>
          <p:cNvPicPr>
            <a:picLocks noChangeAspect="1" noChangeArrowheads="1"/>
          </p:cNvPicPr>
          <p:nvPr/>
        </p:nvPicPr>
        <p:blipFill>
          <a:blip r:embed="rId3" cstate="print"/>
          <a:srcRect/>
          <a:stretch>
            <a:fillRect/>
          </a:stretch>
        </p:blipFill>
        <p:spPr bwMode="auto">
          <a:xfrm>
            <a:off x="1847529" y="332656"/>
            <a:ext cx="4781119" cy="3096344"/>
          </a:xfrm>
          <a:prstGeom prst="rect">
            <a:avLst/>
          </a:prstGeom>
          <a:noFill/>
          <a:ln w="9525">
            <a:solidFill>
              <a:schemeClr val="tx1"/>
            </a:solidFill>
            <a:miter lim="800000"/>
            <a:headEnd/>
            <a:tailEnd/>
          </a:ln>
        </p:spPr>
      </p:pic>
      <p:pic>
        <p:nvPicPr>
          <p:cNvPr id="5" name="Picture 2" descr="Screenshot of PV reports"/>
          <p:cNvPicPr>
            <a:picLocks noChangeAspect="1" noChangeArrowheads="1"/>
          </p:cNvPicPr>
          <p:nvPr/>
        </p:nvPicPr>
        <p:blipFill>
          <a:blip r:embed="rId4" cstate="print"/>
          <a:srcRect/>
          <a:stretch>
            <a:fillRect/>
          </a:stretch>
        </p:blipFill>
        <p:spPr bwMode="auto">
          <a:xfrm>
            <a:off x="1775521" y="4077073"/>
            <a:ext cx="5252827" cy="2550833"/>
          </a:xfrm>
          <a:prstGeom prst="rect">
            <a:avLst/>
          </a:prstGeom>
          <a:noFill/>
          <a:ln w="9525">
            <a:solidFill>
              <a:schemeClr val="tx1"/>
            </a:solidFill>
            <a:miter lim="800000"/>
            <a:headEnd/>
            <a:tailEnd/>
          </a:ln>
        </p:spPr>
      </p:pic>
      <p:pic>
        <p:nvPicPr>
          <p:cNvPr id="6" name="Picture 5" descr="Screenshot of PV system sections"/>
          <p:cNvPicPr/>
          <p:nvPr/>
        </p:nvPicPr>
        <p:blipFill>
          <a:blip r:embed="rId5" cstate="print"/>
          <a:srcRect/>
          <a:stretch>
            <a:fillRect/>
          </a:stretch>
        </p:blipFill>
        <p:spPr bwMode="auto">
          <a:xfrm>
            <a:off x="5447928" y="2564904"/>
            <a:ext cx="5220072" cy="3528392"/>
          </a:xfrm>
          <a:prstGeom prst="rect">
            <a:avLst/>
          </a:prstGeom>
          <a:noFill/>
          <a:ln w="9525">
            <a:solidFill>
              <a:schemeClr val="tx1"/>
            </a:solidFill>
            <a:miter lim="800000"/>
            <a:headEnd/>
            <a:tailEnd/>
          </a:ln>
        </p:spPr>
      </p:pic>
      <p:pic>
        <p:nvPicPr>
          <p:cNvPr id="2" name="Picture 1">
            <a:extLst>
              <a:ext uri="{FF2B5EF4-FFF2-40B4-BE49-F238E27FC236}">
                <a16:creationId xmlns:a16="http://schemas.microsoft.com/office/drawing/2014/main" id="{B80BE8BB-16E3-B878-1023-ADC4CBEEA8C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7136311" y="136525"/>
            <a:ext cx="4438273" cy="68890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1B32EEE-BCC2-1F7D-DE77-EC14D59ADCB0}"/>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dirty="0"/>
              <a:t>Pregnancy reporting</a:t>
            </a:r>
          </a:p>
        </p:txBody>
      </p:sp>
      <p:sp>
        <p:nvSpPr>
          <p:cNvPr id="4098" name="Rectangle 3"/>
          <p:cNvSpPr>
            <a:spLocks noGrp="1" noChangeArrowheads="1"/>
          </p:cNvSpPr>
          <p:nvPr>
            <p:ph idx="1"/>
          </p:nvPr>
        </p:nvSpPr>
        <p:spPr>
          <a:xfrm>
            <a:off x="1638630" y="1281563"/>
            <a:ext cx="8229600" cy="4006429"/>
          </a:xfrm>
        </p:spPr>
        <p:txBody>
          <a:bodyPr/>
          <a:lstStyle/>
          <a:p>
            <a:pPr algn="ctr" eaLnBrk="1" hangingPunct="1">
              <a:buFontTx/>
              <a:buNone/>
            </a:pPr>
            <a:r>
              <a:rPr lang="en-GB" sz="3200" b="1" u="sng" dirty="0"/>
              <a:t>Expectedness</a:t>
            </a:r>
            <a:endParaRPr lang="en-GB" dirty="0"/>
          </a:p>
          <a:p>
            <a:pPr marL="342900" lvl="1" indent="-342900" algn="just">
              <a:buFontTx/>
              <a:buChar char="•"/>
            </a:pPr>
            <a:r>
              <a:rPr lang="en-GB" dirty="0"/>
              <a:t>Expectedness is assessed by Sponsor.</a:t>
            </a:r>
          </a:p>
          <a:p>
            <a:pPr marL="342900" lvl="1" indent="-342900">
              <a:buNone/>
            </a:pPr>
            <a:endParaRPr lang="en-GB" dirty="0"/>
          </a:p>
          <a:p>
            <a:pPr marL="342900" lvl="1" indent="-342900" algn="ctr">
              <a:buNone/>
            </a:pPr>
            <a:r>
              <a:rPr lang="en-GB" sz="3200" b="1" u="sng" dirty="0"/>
              <a:t>Pregnancy</a:t>
            </a:r>
            <a:r>
              <a:rPr lang="en-GB" b="1" u="sng" dirty="0"/>
              <a:t> </a:t>
            </a:r>
            <a:r>
              <a:rPr lang="en-GB" sz="3200" b="1" u="sng" dirty="0"/>
              <a:t>reporting</a:t>
            </a:r>
            <a:endParaRPr lang="en-GB" dirty="0"/>
          </a:p>
          <a:p>
            <a:pPr marL="342900" lvl="1" indent="-342900" algn="just">
              <a:buFontTx/>
              <a:buChar char="•"/>
            </a:pPr>
            <a:r>
              <a:rPr lang="en-GB" dirty="0"/>
              <a:t>Pregnancy forms are available on the TASC website: </a:t>
            </a:r>
            <a:r>
              <a:rPr lang="en-GB" dirty="0">
                <a:hlinkClick r:id="rId3"/>
              </a:rPr>
              <a:t>https://www.dundee.ac.uk/tasc/researchers/policies-sops-templates/sops-templates/pv-imp/</a:t>
            </a:r>
            <a:endParaRPr lang="en-GB" dirty="0"/>
          </a:p>
          <a:p>
            <a:pPr marL="342900" lvl="1" indent="-342900">
              <a:buNone/>
            </a:pPr>
            <a:endParaRPr lang="en-GB" dirty="0"/>
          </a:p>
          <a:p>
            <a:pPr marL="342900" lvl="1" indent="-342900" algn="just">
              <a:buFontTx/>
              <a:buChar char="•"/>
            </a:pPr>
            <a:r>
              <a:rPr lang="en-GB" dirty="0"/>
              <a:t>Pregnancy notification form must be completed and reported via email within 14 days: </a:t>
            </a:r>
            <a:r>
              <a:rPr lang="en-GB" dirty="0">
                <a:hlinkClick r:id="rId4"/>
              </a:rPr>
              <a:t>Tay.pharmacovigilance@nhs.scot</a:t>
            </a:r>
            <a:endParaRPr lang="en-US" dirty="0"/>
          </a:p>
          <a:p>
            <a:pPr marL="342900" lvl="1" indent="-342900">
              <a:buFontTx/>
              <a:buChar char="•"/>
            </a:pPr>
            <a:endParaRPr lang="en-GB" dirty="0"/>
          </a:p>
          <a:p>
            <a:pPr marL="342900" lvl="1" indent="-342900">
              <a:buFontTx/>
              <a:buChar char="•"/>
            </a:pPr>
            <a:endParaRPr lang="en-GB" dirty="0"/>
          </a:p>
          <a:p>
            <a:pPr eaLnBrk="1" hangingPunct="1"/>
            <a:endParaRPr lang="en-GB" dirty="0"/>
          </a:p>
          <a:p>
            <a:pPr eaLnBrk="1" hangingPunct="1"/>
            <a:endParaRPr lang="en-GB" dirty="0"/>
          </a:p>
          <a:p>
            <a:pPr eaLnBrk="1" hangingPunct="1">
              <a:buNone/>
            </a:pPr>
            <a:endParaRPr lang="en-US" dirty="0"/>
          </a:p>
        </p:txBody>
      </p:sp>
      <p:pic>
        <p:nvPicPr>
          <p:cNvPr id="2" name="Picture 1">
            <a:extLst>
              <a:ext uri="{FF2B5EF4-FFF2-40B4-BE49-F238E27FC236}">
                <a16:creationId xmlns:a16="http://schemas.microsoft.com/office/drawing/2014/main" id="{DB7ED7A8-C7A3-BEC3-1C56-12DD9EB487FE}"/>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136311" y="136525"/>
            <a:ext cx="4438273" cy="68890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02FF389-A963-72DE-3C46-E1AFDCAE8D1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990999" y="-2237"/>
            <a:ext cx="4438273" cy="688908"/>
          </a:xfrm>
          <a:prstGeom prst="rect">
            <a:avLst/>
          </a:prstGeom>
        </p:spPr>
      </p:pic>
      <p:sp>
        <p:nvSpPr>
          <p:cNvPr id="7" name="Title 6">
            <a:extLst>
              <a:ext uri="{FF2B5EF4-FFF2-40B4-BE49-F238E27FC236}">
                <a16:creationId xmlns:a16="http://schemas.microsoft.com/office/drawing/2014/main" id="{16877232-968E-915E-FE8B-32A4B910F55A}"/>
              </a:ext>
            </a:extLst>
          </p:cNvPr>
          <p:cNvSpPr txBox="1">
            <a:spLocks noGrp="1"/>
          </p:cNvSpPr>
          <p:nvPr>
            <p:ph type="title" idx="4294967295"/>
          </p:nvPr>
        </p:nvSpPr>
        <p:spPr>
          <a:xfrm rot="16200000">
            <a:off x="-1567898" y="2502779"/>
            <a:ext cx="4520649" cy="4924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600" b="1" i="0" u="none" strike="noStrike" kern="1200" cap="none" spc="0" normalizeH="0" baseline="0" noProof="0" dirty="0">
                <a:ln>
                  <a:noFill/>
                </a:ln>
                <a:solidFill>
                  <a:srgbClr val="359568"/>
                </a:solidFill>
                <a:effectLst/>
                <a:uLnTx/>
                <a:uFillTx/>
                <a:latin typeface="Arial" panose="020B0604020202020204" pitchFamily="34" charset="0"/>
                <a:ea typeface="Calibri" panose="020F0502020204030204" pitchFamily="34" charset="0"/>
                <a:cs typeface="Arial" panose="020B0604020202020204" pitchFamily="34" charset="0"/>
              </a:rPr>
              <a:t>Adverse Event Definitions</a:t>
            </a:r>
          </a:p>
        </p:txBody>
      </p:sp>
      <p:graphicFrame>
        <p:nvGraphicFramePr>
          <p:cNvPr id="4" name="Table 3">
            <a:extLst>
              <a:ext uri="{FF2B5EF4-FFF2-40B4-BE49-F238E27FC236}">
                <a16:creationId xmlns:a16="http://schemas.microsoft.com/office/drawing/2014/main" id="{F0216486-9461-B3FA-D0F3-90195F57CB1C}"/>
              </a:ext>
            </a:extLst>
          </p:cNvPr>
          <p:cNvGraphicFramePr>
            <a:graphicFrameLocks noGrp="1"/>
          </p:cNvGraphicFramePr>
          <p:nvPr>
            <p:extLst>
              <p:ext uri="{D42A27DB-BD31-4B8C-83A1-F6EECF244321}">
                <p14:modId xmlns:p14="http://schemas.microsoft.com/office/powerpoint/2010/main" val="1245296473"/>
              </p:ext>
            </p:extLst>
          </p:nvPr>
        </p:nvGraphicFramePr>
        <p:xfrm>
          <a:off x="912744" y="755682"/>
          <a:ext cx="10366512" cy="5682653"/>
        </p:xfrm>
        <a:graphic>
          <a:graphicData uri="http://schemas.openxmlformats.org/drawingml/2006/table">
            <a:tbl>
              <a:tblPr firstRow="1" firstCol="1" lastRow="1" lastCol="1" bandRow="1" bandCol="1"/>
              <a:tblGrid>
                <a:gridCol w="2689605">
                  <a:extLst>
                    <a:ext uri="{9D8B030D-6E8A-4147-A177-3AD203B41FA5}">
                      <a16:colId xmlns:a16="http://schemas.microsoft.com/office/drawing/2014/main" val="2390078467"/>
                    </a:ext>
                  </a:extLst>
                </a:gridCol>
                <a:gridCol w="7676907">
                  <a:extLst>
                    <a:ext uri="{9D8B030D-6E8A-4147-A177-3AD203B41FA5}">
                      <a16:colId xmlns:a16="http://schemas.microsoft.com/office/drawing/2014/main" val="670238343"/>
                    </a:ext>
                  </a:extLst>
                </a:gridCol>
              </a:tblGrid>
              <a:tr h="212230">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US" sz="1000" b="0" i="0" u="none" strike="noStrike">
                          <a:solidFill>
                            <a:srgbClr val="000000"/>
                          </a:solidFill>
                          <a:effectLst/>
                          <a:highlight>
                            <a:srgbClr val="E6E6E6"/>
                          </a:highlight>
                          <a:latin typeface="Arial" panose="020B0604020202020204" pitchFamily="34" charset="0"/>
                          <a:ea typeface="SimSun" panose="02010600030101010101" pitchFamily="2" charset="-122"/>
                          <a:cs typeface="Calibri" panose="020F0502020204030204" pitchFamily="34" charset="0"/>
                        </a:rPr>
                        <a:t>Term</a:t>
                      </a:r>
                      <a:endParaRPr lang="en-US" sz="1600" b="0" i="0" u="none" strike="noStrike">
                        <a:effectLst/>
                        <a:latin typeface="Arial" panose="020B0604020202020204" pitchFamily="34" charset="0"/>
                      </a:endParaRPr>
                    </a:p>
                  </a:txBody>
                  <a:tcPr marL="60927" marR="60927" marT="846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US" sz="1000" b="0" i="0" u="none" strike="noStrike" dirty="0">
                          <a:solidFill>
                            <a:srgbClr val="000000"/>
                          </a:solidFill>
                          <a:effectLst/>
                          <a:highlight>
                            <a:srgbClr val="E6E6E6"/>
                          </a:highlight>
                          <a:latin typeface="Arial" panose="020B0604020202020204" pitchFamily="34" charset="0"/>
                          <a:ea typeface="SimSun" panose="02010600030101010101" pitchFamily="2" charset="-122"/>
                          <a:cs typeface="Calibri" panose="020F0502020204030204" pitchFamily="34" charset="0"/>
                        </a:rPr>
                        <a:t>Definition</a:t>
                      </a:r>
                      <a:endParaRPr lang="en-US" sz="1600" b="0" i="0" u="none" strike="noStrike" dirty="0">
                        <a:effectLst/>
                        <a:latin typeface="Arial" panose="020B0604020202020204" pitchFamily="34" charset="0"/>
                      </a:endParaRPr>
                    </a:p>
                  </a:txBody>
                  <a:tcPr marL="60927" marR="60927" marT="846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2140391213"/>
                  </a:ext>
                </a:extLst>
              </a:tr>
              <a:tr h="554776">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US" sz="1200" b="0" i="0" u="none" strike="noStrike">
                          <a:effectLst/>
                          <a:latin typeface="Arial" panose="020B0604020202020204" pitchFamily="34" charset="0"/>
                          <a:ea typeface="SimSun" panose="02010600030101010101" pitchFamily="2" charset="-122"/>
                          <a:cs typeface="Calibri" panose="020F0502020204030204" pitchFamily="34" charset="0"/>
                        </a:rPr>
                        <a:t>Adverse Event (AE)</a:t>
                      </a:r>
                      <a:endParaRPr lang="en-US" sz="1200" b="0" i="0" u="none" strike="noStrike">
                        <a:effectLst/>
                        <a:latin typeface="Arial" panose="020B0604020202020204" pitchFamily="34" charset="0"/>
                      </a:endParaRPr>
                    </a:p>
                  </a:txBody>
                  <a:tcPr marL="60927" marR="60927" marT="846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Any untoward medical occurrence in a consented participant which is not necessarily caused by or related to a medical product.</a:t>
                      </a:r>
                      <a:endParaRPr lang="en-GB" sz="1200" b="0" i="0" u="none" strike="noStrike" dirty="0">
                        <a:effectLst/>
                        <a:latin typeface="Arial" panose="020B0604020202020204" pitchFamily="34" charset="0"/>
                      </a:endParaRPr>
                    </a:p>
                  </a:txBody>
                  <a:tcPr marL="60927" marR="60927" marT="846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78698438"/>
                  </a:ext>
                </a:extLst>
              </a:tr>
              <a:tr h="2060353">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US" sz="1200" b="0" i="0" u="none" strike="noStrike">
                          <a:effectLst/>
                          <a:latin typeface="Arial" panose="020B0604020202020204" pitchFamily="34" charset="0"/>
                          <a:ea typeface="SimSun" panose="02010600030101010101" pitchFamily="2" charset="-122"/>
                          <a:cs typeface="Calibri" panose="020F0502020204030204" pitchFamily="34" charset="0"/>
                        </a:rPr>
                        <a:t>Adverse Reaction (AR)</a:t>
                      </a:r>
                      <a:endParaRPr lang="en-US" sz="1200" b="0" i="0" u="none" strike="noStrike">
                        <a:effectLst/>
                        <a:latin typeface="Arial" panose="020B0604020202020204" pitchFamily="34" charset="0"/>
                      </a:endParaRPr>
                    </a:p>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US" sz="1200" b="0" i="0" u="none" strike="noStrike">
                          <a:effectLst/>
                          <a:latin typeface="Arial" panose="020B0604020202020204" pitchFamily="34" charset="0"/>
                          <a:ea typeface="SimSun" panose="02010600030101010101" pitchFamily="2" charset="-122"/>
                          <a:cs typeface="Calibri" panose="020F0502020204030204" pitchFamily="34" charset="0"/>
                        </a:rPr>
                        <a:t> </a:t>
                      </a:r>
                      <a:endParaRPr lang="en-US" sz="1200" b="0" i="0" u="none" strike="noStrike" dirty="0">
                        <a:effectLst/>
                        <a:latin typeface="Arial" panose="020B0604020202020204" pitchFamily="34" charset="0"/>
                      </a:endParaRPr>
                    </a:p>
                  </a:txBody>
                  <a:tcPr marL="60927" marR="60927" marT="846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An untoward and unintended response in a participant to an investigational medicinal product which is related to any dose administered to that participant.</a:t>
                      </a:r>
                    </a:p>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The phrase "response to an investigational medicinal product" means that a causal relationship between a trial medication and an AE is at least a reasonable possibility, i.e. the relationship cannot be ruled out.</a:t>
                      </a:r>
                    </a:p>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All cases judged by either the reporting medically qualified professional or the Sponsor as having a reasonable suspected causal relationship to the trial medication qualify as adverse reactions. It is important to note that this is entirely separate to the known side effects listed in the SmPC. It is specifically a temporal relationship between taking the drug, the half-life, and the time of the event or any valid alternative </a:t>
                      </a:r>
                      <a:r>
                        <a:rPr lang="en-GB" sz="1200" b="0" i="0" u="none" strike="noStrike" dirty="0" err="1">
                          <a:effectLst/>
                          <a:latin typeface="Arial" panose="020B0604020202020204" pitchFamily="34" charset="0"/>
                          <a:ea typeface="Times New Roman" panose="02020603050405020304" pitchFamily="18" charset="0"/>
                          <a:cs typeface="Calibri" panose="020F0502020204030204" pitchFamily="34" charset="0"/>
                        </a:rPr>
                        <a:t>etiology</a:t>
                      </a: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 that would explain the event.</a:t>
                      </a:r>
                    </a:p>
                  </a:txBody>
                  <a:tcPr marL="60927" marR="60927" marT="846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57684480"/>
                  </a:ext>
                </a:extLst>
              </a:tr>
              <a:tr h="2741382">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US" sz="1200" b="0" i="0" u="none" strike="noStrike">
                          <a:effectLst/>
                          <a:latin typeface="Arial" panose="020B0604020202020204" pitchFamily="34" charset="0"/>
                          <a:ea typeface="SimSun" panose="02010600030101010101" pitchFamily="2" charset="-122"/>
                          <a:cs typeface="Calibri" panose="020F0502020204030204" pitchFamily="34" charset="0"/>
                        </a:rPr>
                        <a:t>Serious Adverse Event (SAE)</a:t>
                      </a:r>
                      <a:endParaRPr lang="en-US" sz="1200" b="0" i="0" u="none" strike="noStrike">
                        <a:effectLst/>
                        <a:latin typeface="Arial" panose="020B0604020202020204" pitchFamily="34" charset="0"/>
                      </a:endParaRPr>
                    </a:p>
                  </a:txBody>
                  <a:tcPr marL="60927" marR="60927" marT="846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A serious adverse event is any untoward medical occurrence that:</a:t>
                      </a:r>
                    </a:p>
                    <a:p>
                      <a:pPr marL="171450" indent="-171450" algn="l" fontAlgn="t">
                        <a:lnSpc>
                          <a:spcPct val="115000"/>
                        </a:lnSpc>
                        <a:spcBef>
                          <a:spcPts val="0"/>
                        </a:spcBef>
                        <a:spcAft>
                          <a:spcPts val="600"/>
                        </a:spcAft>
                        <a:buFont typeface="Arial" panose="020B0604020202020204" pitchFamily="34" charset="0"/>
                        <a:buChar char="•"/>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results in death</a:t>
                      </a:r>
                    </a:p>
                    <a:p>
                      <a:pPr marL="171450" indent="-171450" algn="l" fontAlgn="t">
                        <a:lnSpc>
                          <a:spcPct val="115000"/>
                        </a:lnSpc>
                        <a:spcBef>
                          <a:spcPts val="0"/>
                        </a:spcBef>
                        <a:spcAft>
                          <a:spcPts val="600"/>
                        </a:spcAft>
                        <a:buFont typeface="Arial" panose="020B0604020202020204" pitchFamily="34" charset="0"/>
                        <a:buChar char="•"/>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is life-threatening</a:t>
                      </a:r>
                    </a:p>
                    <a:p>
                      <a:pPr marL="171450" indent="-171450" algn="l" fontAlgn="t">
                        <a:lnSpc>
                          <a:spcPct val="115000"/>
                        </a:lnSpc>
                        <a:spcBef>
                          <a:spcPts val="0"/>
                        </a:spcBef>
                        <a:spcAft>
                          <a:spcPts val="600"/>
                        </a:spcAft>
                        <a:buFont typeface="Arial" panose="020B0604020202020204" pitchFamily="34" charset="0"/>
                        <a:buChar char="•"/>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requires inpatient hospitalisation or prolongation of existing hospitalisation</a:t>
                      </a:r>
                    </a:p>
                    <a:p>
                      <a:pPr marL="171450" indent="-171450" algn="l" fontAlgn="t">
                        <a:lnSpc>
                          <a:spcPct val="115000"/>
                        </a:lnSpc>
                        <a:spcBef>
                          <a:spcPts val="0"/>
                        </a:spcBef>
                        <a:spcAft>
                          <a:spcPts val="600"/>
                        </a:spcAft>
                        <a:buFont typeface="Arial" panose="020B0604020202020204" pitchFamily="34" charset="0"/>
                        <a:buChar char="•"/>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results in persistent or significant disability/incapacity</a:t>
                      </a:r>
                    </a:p>
                    <a:p>
                      <a:pPr marL="171450" indent="-171450" algn="l" fontAlgn="t">
                        <a:lnSpc>
                          <a:spcPct val="115000"/>
                        </a:lnSpc>
                        <a:spcBef>
                          <a:spcPts val="0"/>
                        </a:spcBef>
                        <a:spcAft>
                          <a:spcPts val="600"/>
                        </a:spcAft>
                        <a:buFont typeface="Arial" panose="020B0604020202020204" pitchFamily="34" charset="0"/>
                        <a:buChar char="•"/>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consists of a congenital anomaly or birth defect</a:t>
                      </a:r>
                    </a:p>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Other ‘important medical events’ may also be considered serious if they jeopardise the participant or require an intervention to prevent one of the above consequences.</a:t>
                      </a:r>
                    </a:p>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NOTE: The term "life-threatening" in the definition of "serious" refers to an event in which the participant was at risk of death at the time of the event; it does not refer to an event which hypothetically might have caused death if it were more severe.</a:t>
                      </a:r>
                    </a:p>
                  </a:txBody>
                  <a:tcPr marL="60927" marR="60927" marT="846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5602834"/>
                  </a:ext>
                </a:extLst>
              </a:tr>
            </a:tbl>
          </a:graphicData>
        </a:graphic>
      </p:graphicFrame>
      <p:sp>
        <p:nvSpPr>
          <p:cNvPr id="3" name="Slide Number Placeholder 2">
            <a:extLst>
              <a:ext uri="{FF2B5EF4-FFF2-40B4-BE49-F238E27FC236}">
                <a16:creationId xmlns:a16="http://schemas.microsoft.com/office/drawing/2014/main" id="{1F6BC2A1-A4F4-9570-BD3B-A80F1FD78B8C}"/>
              </a:ext>
            </a:extLst>
          </p:cNvPr>
          <p:cNvSpPr>
            <a:spLocks noGrp="1"/>
          </p:cNvSpPr>
          <p:nvPr>
            <p:ph type="sldNum" sz="quarter" idx="12"/>
          </p:nvPr>
        </p:nvSpPr>
        <p:spPr/>
        <p:txBody>
          <a:bodyPr/>
          <a:lstStyle/>
          <a:p>
            <a:fld id="{8DC25873-D336-487A-A319-996D5E8BF626}" type="slidenum">
              <a:rPr lang="en-GB" smtClean="0"/>
              <a:t>2</a:t>
            </a:fld>
            <a:endParaRPr lang="en-GB"/>
          </a:p>
        </p:txBody>
      </p:sp>
    </p:spTree>
    <p:extLst>
      <p:ext uri="{BB962C8B-B14F-4D97-AF65-F5344CB8AC3E}">
        <p14:creationId xmlns:p14="http://schemas.microsoft.com/office/powerpoint/2010/main" val="42150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5F4D20-0864-8E75-EF76-2BBBE324FF63}"/>
              </a:ext>
            </a:extLst>
          </p:cNvPr>
          <p:cNvSpPr txBox="1">
            <a:spLocks noGrp="1"/>
          </p:cNvSpPr>
          <p:nvPr>
            <p:ph type="title" idx="4294967295"/>
          </p:nvPr>
        </p:nvSpPr>
        <p:spPr>
          <a:xfrm>
            <a:off x="2755557" y="-654908"/>
            <a:ext cx="4438273"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Adverse event definition's part 2</a:t>
            </a:r>
          </a:p>
        </p:txBody>
      </p:sp>
      <p:sp>
        <p:nvSpPr>
          <p:cNvPr id="7" name="Title 6">
            <a:extLst>
              <a:ext uri="{FF2B5EF4-FFF2-40B4-BE49-F238E27FC236}">
                <a16:creationId xmlns:a16="http://schemas.microsoft.com/office/drawing/2014/main" id="{16877232-968E-915E-FE8B-32A4B910F55A}"/>
              </a:ext>
            </a:extLst>
          </p:cNvPr>
          <p:cNvSpPr txBox="1">
            <a:spLocks/>
          </p:cNvSpPr>
          <p:nvPr/>
        </p:nvSpPr>
        <p:spPr>
          <a:xfrm rot="16200000">
            <a:off x="-1724220" y="2487039"/>
            <a:ext cx="4870173" cy="4924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600" b="1" i="0" u="none" strike="noStrike" kern="1200" cap="none" spc="0" normalizeH="0" baseline="0" noProof="0">
                <a:ln>
                  <a:noFill/>
                </a:ln>
                <a:solidFill>
                  <a:srgbClr val="359568"/>
                </a:solidFill>
                <a:effectLst/>
                <a:uLnTx/>
                <a:uFillTx/>
                <a:latin typeface="Arial" panose="020B0604020202020204" pitchFamily="34" charset="0"/>
                <a:ea typeface="Calibri" panose="020F0502020204030204" pitchFamily="34" charset="0"/>
                <a:cs typeface="Arial" panose="020B0604020202020204" pitchFamily="34" charset="0"/>
              </a:rPr>
              <a:t>Adverse Event Definitions</a:t>
            </a:r>
            <a:endParaRPr kumimoji="0" lang="en-GB" sz="2600" b="1" i="0" u="none" strike="noStrike" kern="1200" cap="none" spc="0" normalizeH="0" baseline="0" noProof="0" dirty="0">
              <a:ln>
                <a:noFill/>
              </a:ln>
              <a:solidFill>
                <a:srgbClr val="359568"/>
              </a:solidFill>
              <a:effectLst/>
              <a:uLnTx/>
              <a:uFillTx/>
              <a:latin typeface="Arial" panose="020B0604020202020204" pitchFamily="34" charset="0"/>
              <a:ea typeface="Calibri" panose="020F050202020403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B283C530-B841-7D2A-4E67-81D64921C9C5}"/>
              </a:ext>
            </a:extLst>
          </p:cNvPr>
          <p:cNvGraphicFramePr>
            <a:graphicFrameLocks noGrp="1"/>
          </p:cNvGraphicFramePr>
          <p:nvPr>
            <p:extLst>
              <p:ext uri="{D42A27DB-BD31-4B8C-83A1-F6EECF244321}">
                <p14:modId xmlns:p14="http://schemas.microsoft.com/office/powerpoint/2010/main" val="741598647"/>
              </p:ext>
            </p:extLst>
          </p:nvPr>
        </p:nvGraphicFramePr>
        <p:xfrm>
          <a:off x="1312715" y="1282289"/>
          <a:ext cx="10101470" cy="2901942"/>
        </p:xfrm>
        <a:graphic>
          <a:graphicData uri="http://schemas.openxmlformats.org/drawingml/2006/table">
            <a:tbl>
              <a:tblPr firstRow="1" firstCol="1" lastRow="1" lastCol="1" bandRow="1" bandCol="1"/>
              <a:tblGrid>
                <a:gridCol w="4102997">
                  <a:extLst>
                    <a:ext uri="{9D8B030D-6E8A-4147-A177-3AD203B41FA5}">
                      <a16:colId xmlns:a16="http://schemas.microsoft.com/office/drawing/2014/main" val="4196569377"/>
                    </a:ext>
                  </a:extLst>
                </a:gridCol>
                <a:gridCol w="5998473">
                  <a:extLst>
                    <a:ext uri="{9D8B030D-6E8A-4147-A177-3AD203B41FA5}">
                      <a16:colId xmlns:a16="http://schemas.microsoft.com/office/drawing/2014/main" val="3760831986"/>
                    </a:ext>
                  </a:extLst>
                </a:gridCol>
              </a:tblGrid>
              <a:tr h="671513">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US" sz="1200" b="0" i="0" u="none" strike="noStrike" dirty="0">
                          <a:effectLst/>
                          <a:latin typeface="Arial" panose="020B0604020202020204" pitchFamily="34" charset="0"/>
                          <a:ea typeface="SimSun" panose="02010600030101010101" pitchFamily="2" charset="-122"/>
                          <a:cs typeface="Calibri" panose="020F0502020204030204" pitchFamily="34" charset="0"/>
                        </a:rPr>
                        <a:t>Serious Adverse Reaction (SAR)</a:t>
                      </a:r>
                      <a:endParaRPr lang="en-US" sz="1200" b="0" i="0" u="none" strike="noStrike" dirty="0">
                        <a:effectLst/>
                        <a:latin typeface="Arial" panose="020B0604020202020204" pitchFamily="34" charset="0"/>
                      </a:endParaRPr>
                    </a:p>
                  </a:txBody>
                  <a:tcPr marL="60745" marR="60745" marT="84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b="0" i="0" u="none" strike="noStrike" dirty="0">
                          <a:effectLst/>
                          <a:latin typeface="Arial" panose="020B0604020202020204" pitchFamily="34" charset="0"/>
                          <a:ea typeface="Times New Roman" panose="02020603050405020304" pitchFamily="18" charset="0"/>
                          <a:cs typeface="Calibri" panose="020F0502020204030204" pitchFamily="34" charset="0"/>
                        </a:rPr>
                        <a:t>An adverse event that is both serious and, in the opinion of the reporting Investigator, believed with reasonable probability to be due to one of the trial treatments, based on the information provided.</a:t>
                      </a:r>
                      <a:endParaRPr lang="en-GB" sz="1200" b="0" i="0" u="none" strike="noStrike" dirty="0">
                        <a:effectLst/>
                        <a:latin typeface="Arial" panose="020B0604020202020204" pitchFamily="34" charset="0"/>
                      </a:endParaRPr>
                    </a:p>
                  </a:txBody>
                  <a:tcPr marL="60745" marR="60745" marT="84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1916541"/>
                  </a:ext>
                </a:extLst>
              </a:tr>
              <a:tr h="1935993">
                <a:tc>
                  <a:txBody>
                    <a:bodyPr/>
                    <a:lstStyle/>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US" sz="1200" b="0" i="0" u="none" strike="noStrike" dirty="0">
                          <a:effectLst/>
                          <a:latin typeface="Arial" panose="020B0604020202020204" pitchFamily="34" charset="0"/>
                          <a:ea typeface="SimSun" panose="02010600030101010101" pitchFamily="2" charset="-122"/>
                          <a:cs typeface="Calibri" panose="020F0502020204030204" pitchFamily="34" charset="0"/>
                        </a:rPr>
                        <a:t>Suspected Unexpected Serious Adverse Reaction (SUSAR)</a:t>
                      </a:r>
                      <a:endParaRPr lang="en-US" sz="1200" b="0" i="0" u="none" strike="noStrike" dirty="0">
                        <a:effectLst/>
                        <a:latin typeface="Arial" panose="020B0604020202020204" pitchFamily="34" charset="0"/>
                      </a:endParaRPr>
                    </a:p>
                  </a:txBody>
                  <a:tcPr marL="60745" marR="60745" marT="84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1200" kern="1200" dirty="0">
                          <a:solidFill>
                            <a:schemeClr val="tx1"/>
                          </a:solidFill>
                          <a:effectLst/>
                          <a:latin typeface="Arial" panose="020B0604020202020204" pitchFamily="34" charset="0"/>
                          <a:ea typeface="+mn-ea"/>
                          <a:cs typeface="Arial" panose="020B0604020202020204" pitchFamily="34" charset="0"/>
                        </a:rPr>
                        <a:t>A serious adverse reaction, the nature and severity of which is not consistent with the information about the medicinal product in question set out in the reference safety information:</a:t>
                      </a:r>
                    </a:p>
                    <a:p>
                      <a:endParaRPr lang="en-GB" sz="1200" kern="1200" dirty="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GB" sz="1200" kern="1200" dirty="0">
                          <a:solidFill>
                            <a:schemeClr val="tx1"/>
                          </a:solidFill>
                          <a:effectLst/>
                          <a:latin typeface="Arial" panose="020B0604020202020204" pitchFamily="34" charset="0"/>
                          <a:ea typeface="+mn-ea"/>
                          <a:cs typeface="Arial" panose="020B0604020202020204" pitchFamily="34" charset="0"/>
                        </a:rPr>
                        <a:t>in the case of a product with a marketing authorisation, this could be in the summary of product characteristics (SmPC) for that product, so long as it is being used within it’s licence. If it is being used off label an assessment of the </a:t>
                      </a:r>
                      <a:r>
                        <a:rPr lang="en-GB" sz="1200" kern="1200" dirty="0" err="1">
                          <a:solidFill>
                            <a:schemeClr val="tx1"/>
                          </a:solidFill>
                          <a:effectLst/>
                          <a:latin typeface="Arial" panose="020B0604020202020204" pitchFamily="34" charset="0"/>
                          <a:ea typeface="+mn-ea"/>
                          <a:cs typeface="Arial" panose="020B0604020202020204" pitchFamily="34" charset="0"/>
                        </a:rPr>
                        <a:t>SmPCs</a:t>
                      </a:r>
                      <a:r>
                        <a:rPr lang="en-GB" sz="1200" kern="1200" dirty="0">
                          <a:solidFill>
                            <a:schemeClr val="tx1"/>
                          </a:solidFill>
                          <a:effectLst/>
                          <a:latin typeface="Arial" panose="020B0604020202020204" pitchFamily="34" charset="0"/>
                          <a:ea typeface="+mn-ea"/>
                          <a:cs typeface="Arial" panose="020B0604020202020204" pitchFamily="34" charset="0"/>
                        </a:rPr>
                        <a:t> suitability will need to be undertaken.</a:t>
                      </a:r>
                    </a:p>
                    <a:p>
                      <a:pPr marL="0" indent="0">
                        <a:buFont typeface="Arial" panose="020B0604020202020204" pitchFamily="34" charset="0"/>
                        <a:buNone/>
                      </a:pPr>
                      <a:endParaRPr lang="en-GB" sz="1200" kern="1200" dirty="0">
                        <a:solidFill>
                          <a:schemeClr val="tx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GB" sz="1200" kern="1200" dirty="0">
                          <a:solidFill>
                            <a:schemeClr val="tx1"/>
                          </a:solidFill>
                          <a:effectLst/>
                          <a:latin typeface="Arial" panose="020B0604020202020204" pitchFamily="34" charset="0"/>
                          <a:ea typeface="+mn-ea"/>
                          <a:cs typeface="Arial" panose="020B0604020202020204" pitchFamily="34" charset="0"/>
                        </a:rPr>
                        <a:t>in the case of any other investigational medicinal product, in the investigator’s brochure (IB) relating to the trial in question</a:t>
                      </a:r>
                    </a:p>
                    <a:p>
                      <a:pPr algn="l" fontAlgn="t">
                        <a:lnSpc>
                          <a:spcPct val="115000"/>
                        </a:lnSpc>
                        <a:spcBef>
                          <a:spcPts val="0"/>
                        </a:spcBef>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endParaRPr lang="en-GB" sz="1200" b="0" i="0" u="none" strike="noStrike" dirty="0">
                        <a:effectLst/>
                        <a:latin typeface="Arial" panose="020B0604020202020204" pitchFamily="34" charset="0"/>
                      </a:endParaRPr>
                    </a:p>
                  </a:txBody>
                  <a:tcPr marL="60745" marR="60745" marT="843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7930852"/>
                  </a:ext>
                </a:extLst>
              </a:tr>
            </a:tbl>
          </a:graphicData>
        </a:graphic>
      </p:graphicFrame>
      <p:pic>
        <p:nvPicPr>
          <p:cNvPr id="4" name="Picture 3">
            <a:extLst>
              <a:ext uri="{FF2B5EF4-FFF2-40B4-BE49-F238E27FC236}">
                <a16:creationId xmlns:a16="http://schemas.microsoft.com/office/drawing/2014/main" id="{BA995276-7C14-AFBD-2E87-AB5AAF2DC42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915527" y="136525"/>
            <a:ext cx="4438273" cy="688908"/>
          </a:xfrm>
          <a:prstGeom prst="rect">
            <a:avLst/>
          </a:prstGeom>
        </p:spPr>
      </p:pic>
      <p:sp>
        <p:nvSpPr>
          <p:cNvPr id="3" name="Slide Number Placeholder 2">
            <a:extLst>
              <a:ext uri="{FF2B5EF4-FFF2-40B4-BE49-F238E27FC236}">
                <a16:creationId xmlns:a16="http://schemas.microsoft.com/office/drawing/2014/main" id="{1F6BC2A1-A4F4-9570-BD3B-A80F1FD78B8C}"/>
              </a:ext>
            </a:extLst>
          </p:cNvPr>
          <p:cNvSpPr>
            <a:spLocks noGrp="1"/>
          </p:cNvSpPr>
          <p:nvPr>
            <p:ph type="sldNum" sz="quarter" idx="12"/>
          </p:nvPr>
        </p:nvSpPr>
        <p:spPr/>
        <p:txBody>
          <a:bodyPr/>
          <a:lstStyle/>
          <a:p>
            <a:fld id="{8DC25873-D336-487A-A319-996D5E8BF626}" type="slidenum">
              <a:rPr lang="en-GB" smtClean="0"/>
              <a:t>3</a:t>
            </a:fld>
            <a:endParaRPr lang="en-GB"/>
          </a:p>
        </p:txBody>
      </p:sp>
    </p:spTree>
    <p:extLst>
      <p:ext uri="{BB962C8B-B14F-4D97-AF65-F5344CB8AC3E}">
        <p14:creationId xmlns:p14="http://schemas.microsoft.com/office/powerpoint/2010/main" val="1378351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152EB7-D9BD-B15D-62DB-C706E7853C2B}"/>
              </a:ext>
            </a:extLst>
          </p:cNvPr>
          <p:cNvSpPr>
            <a:spLocks noGrp="1"/>
          </p:cNvSpPr>
          <p:nvPr>
            <p:ph type="title" idx="4294967295"/>
          </p:nvPr>
        </p:nvSpPr>
        <p:spPr>
          <a:xfrm>
            <a:off x="838200" y="-1325563"/>
            <a:ext cx="10515600" cy="1325563"/>
          </a:xfrm>
        </p:spPr>
        <p:txBody>
          <a:bodyPr vert="horz" lIns="91440" tIns="45720" rIns="91440" bIns="45720" rtlCol="0" anchor="b">
            <a:normAutofit fontScale="90000"/>
          </a:bodyPr>
          <a:lstStyle/>
          <a:p>
            <a:r>
              <a:rPr lang="en-GB" b="1" dirty="0">
                <a:latin typeface="Arial" panose="020B0604020202020204" pitchFamily="34" charset="0"/>
                <a:ea typeface="Calibri" panose="020F0502020204030204" pitchFamily="34" charset="0"/>
                <a:cs typeface="Arial" panose="020B0604020202020204" pitchFamily="34" charset="0"/>
              </a:rPr>
              <a:t>Adverse Events as defined in the Protocol</a:t>
            </a:r>
            <a:br>
              <a:rPr lang="en-GB" b="1" dirty="0">
                <a:latin typeface="Arial" panose="020B0604020202020204" pitchFamily="34" charset="0"/>
                <a:ea typeface="Calibri" panose="020F0502020204030204" pitchFamily="34" charset="0"/>
                <a:cs typeface="Arial" panose="020B0604020202020204" pitchFamily="34" charset="0"/>
              </a:rPr>
            </a:br>
            <a:endParaRPr lang="en-GB" dirty="0"/>
          </a:p>
        </p:txBody>
      </p:sp>
      <p:sp>
        <p:nvSpPr>
          <p:cNvPr id="4" name="TextBox 3">
            <a:extLst>
              <a:ext uri="{FF2B5EF4-FFF2-40B4-BE49-F238E27FC236}">
                <a16:creationId xmlns:a16="http://schemas.microsoft.com/office/drawing/2014/main" id="{24764FE4-FCBD-BADA-DE24-4E974ECE61BB}"/>
              </a:ext>
            </a:extLst>
          </p:cNvPr>
          <p:cNvSpPr txBox="1"/>
          <p:nvPr/>
        </p:nvSpPr>
        <p:spPr>
          <a:xfrm>
            <a:off x="617415" y="1228533"/>
            <a:ext cx="10957169" cy="4955203"/>
          </a:xfrm>
          <a:prstGeom prst="rect">
            <a:avLst/>
          </a:prstGeom>
          <a:noFill/>
        </p:spPr>
        <p:txBody>
          <a:bodyPr wrap="square" rtlCol="0">
            <a:spAutoFit/>
          </a:bodyPr>
          <a:lstStyle/>
          <a:p>
            <a:r>
              <a:rPr lang="en-GB" sz="2000" b="1" dirty="0">
                <a:solidFill>
                  <a:srgbClr val="359568"/>
                </a:solidFill>
                <a:latin typeface="Arial" panose="020B0604020202020204" pitchFamily="34" charset="0"/>
                <a:ea typeface="Calibri" panose="020F0502020204030204" pitchFamily="34" charset="0"/>
                <a:cs typeface="Arial" panose="020B0604020202020204" pitchFamily="34" charset="0"/>
              </a:rPr>
              <a:t>Adverse Events as defined in the Protocol</a:t>
            </a:r>
          </a:p>
          <a:p>
            <a:endParaRPr lang="en-GB" sz="2000" b="1" dirty="0">
              <a:solidFill>
                <a:srgbClr val="007481"/>
              </a:solidFill>
              <a:latin typeface="Arial" panose="020B0604020202020204" pitchFamily="34" charset="0"/>
              <a:ea typeface="Calibri" panose="020F050202020403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The treatments used are routinely used in NHS clinical practice. In clinical practice it would not be normal practice to report AEs unrelated to drug treatment or those expected as part of the normal course of the disease </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Exacerbations of bronchiectasis will not be recorded as an adverse event</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AEs will only be reported where, in the opinion of the investigator these are:</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Events related to the background therapy of exacerbations</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Events related to eradication treatment</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Trial treatment overdose</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Events leading to treatment discontinuation</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Events related to trial procedures</a:t>
            </a:r>
          </a:p>
          <a:p>
            <a:endParaRPr lang="en-GB" dirty="0">
              <a:latin typeface="Arial" panose="020B0604020202020204" pitchFamily="34" charset="0"/>
              <a:cs typeface="Arial" panose="020B0604020202020204" pitchFamily="34" charset="0"/>
            </a:endParaRPr>
          </a:p>
          <a:p>
            <a:endParaRPr lang="en-GB" sz="2000" b="1" dirty="0">
              <a:solidFill>
                <a:srgbClr val="007481"/>
              </a:solidFill>
              <a:latin typeface="Arial" panose="020B0604020202020204" pitchFamily="34" charset="0"/>
              <a:ea typeface="Calibri" panose="020F050202020403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C2562A76-3A72-21A7-103F-7F35C3784C0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915527" y="136525"/>
            <a:ext cx="4438273" cy="688908"/>
          </a:xfrm>
          <a:prstGeom prst="rect">
            <a:avLst/>
          </a:prstGeom>
        </p:spPr>
      </p:pic>
      <p:sp>
        <p:nvSpPr>
          <p:cNvPr id="3" name="Slide Number Placeholder 2">
            <a:extLst>
              <a:ext uri="{FF2B5EF4-FFF2-40B4-BE49-F238E27FC236}">
                <a16:creationId xmlns:a16="http://schemas.microsoft.com/office/drawing/2014/main" id="{1F6BC2A1-A4F4-9570-BD3B-A80F1FD78B8C}"/>
              </a:ext>
            </a:extLst>
          </p:cNvPr>
          <p:cNvSpPr>
            <a:spLocks noGrp="1"/>
          </p:cNvSpPr>
          <p:nvPr>
            <p:ph type="sldNum" sz="quarter" idx="12"/>
          </p:nvPr>
        </p:nvSpPr>
        <p:spPr/>
        <p:txBody>
          <a:bodyPr/>
          <a:lstStyle/>
          <a:p>
            <a:fld id="{8DC25873-D336-487A-A319-996D5E8BF626}" type="slidenum">
              <a:rPr lang="en-GB" smtClean="0"/>
              <a:t>4</a:t>
            </a:fld>
            <a:endParaRPr lang="en-GB"/>
          </a:p>
        </p:txBody>
      </p:sp>
    </p:spTree>
    <p:extLst>
      <p:ext uri="{BB962C8B-B14F-4D97-AF65-F5344CB8AC3E}">
        <p14:creationId xmlns:p14="http://schemas.microsoft.com/office/powerpoint/2010/main" val="559473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E885E01-84ED-7C94-7450-42E3BB0470D2}"/>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Identifying Adverse Events </a:t>
            </a:r>
            <a:br>
              <a:rPr lang="en-GB" dirty="0"/>
            </a:br>
            <a:endParaRPr lang="en-GB" dirty="0"/>
          </a:p>
        </p:txBody>
      </p:sp>
      <p:sp>
        <p:nvSpPr>
          <p:cNvPr id="2" name="TextBox 1">
            <a:extLst>
              <a:ext uri="{FF2B5EF4-FFF2-40B4-BE49-F238E27FC236}">
                <a16:creationId xmlns:a16="http://schemas.microsoft.com/office/drawing/2014/main" id="{9EE81EF7-AF8B-8776-44CE-38F42E172E1C}"/>
              </a:ext>
            </a:extLst>
          </p:cNvPr>
          <p:cNvSpPr txBox="1"/>
          <p:nvPr/>
        </p:nvSpPr>
        <p:spPr>
          <a:xfrm>
            <a:off x="617415" y="1636428"/>
            <a:ext cx="10957169" cy="1600438"/>
          </a:xfrm>
          <a:prstGeom prst="rect">
            <a:avLst/>
          </a:prstGeom>
          <a:noFill/>
        </p:spPr>
        <p:txBody>
          <a:bodyPr wrap="square" rtlCol="0">
            <a:spAutoFit/>
          </a:bodyPr>
          <a:lstStyle/>
          <a:p>
            <a:r>
              <a:rPr lang="en-GB" sz="2400" b="1" dirty="0">
                <a:solidFill>
                  <a:srgbClr val="359568"/>
                </a:solidFill>
                <a:latin typeface="Arial" panose="020B0604020202020204" pitchFamily="34" charset="0"/>
                <a:ea typeface="Calibri" panose="020F0502020204030204" pitchFamily="34" charset="0"/>
                <a:cs typeface="Arial" panose="020B0604020202020204" pitchFamily="34" charset="0"/>
              </a:rPr>
              <a:t>Identifying Adverse Events </a:t>
            </a:r>
          </a:p>
          <a:p>
            <a:endParaRPr lang="en-GB" sz="2400" b="1" dirty="0">
              <a:solidFill>
                <a:srgbClr val="007481"/>
              </a:solidFill>
              <a:latin typeface="Arial" panose="020B0604020202020204" pitchFamily="34" charset="0"/>
              <a:ea typeface="Calibri" panose="020F0502020204030204" pitchFamily="34" charset="0"/>
              <a:cs typeface="Arial" panose="020B0604020202020204" pitchFamily="34" charset="0"/>
            </a:endParaRPr>
          </a:p>
          <a:p>
            <a:pPr marL="285750" indent="-285750">
              <a:spcAft>
                <a:spcPts val="1200"/>
              </a:spcAft>
              <a:buFont typeface="Arial" panose="020B0604020202020204" pitchFamily="34" charset="0"/>
              <a:buChar char="•"/>
            </a:pPr>
            <a:r>
              <a:rPr lang="en-GB" sz="2000" dirty="0">
                <a:solidFill>
                  <a:srgbClr val="000000"/>
                </a:solidFill>
                <a:latin typeface="Arial" panose="020B0604020202020204" pitchFamily="34" charset="0"/>
              </a:rPr>
              <a:t>Ask about the occurrence of AEs and hospitalisations at every visit</a:t>
            </a:r>
          </a:p>
          <a:p>
            <a:pPr marL="285750" indent="-285750">
              <a:spcAft>
                <a:spcPts val="1200"/>
              </a:spcAft>
              <a:buFont typeface="Arial" panose="020B0604020202020204" pitchFamily="34" charset="0"/>
              <a:buChar char="•"/>
            </a:pPr>
            <a:r>
              <a:rPr lang="en-GB" sz="2000" dirty="0">
                <a:solidFill>
                  <a:srgbClr val="000000"/>
                </a:solidFill>
                <a:latin typeface="Arial" panose="020B0604020202020204" pitchFamily="34" charset="0"/>
              </a:rPr>
              <a:t>Review medical records for the occurrence of AEs and hospitalisations at every visit</a:t>
            </a:r>
            <a:endParaRPr lang="en-GB" dirty="0">
              <a:solidFill>
                <a:srgbClr val="000000"/>
              </a:solidFill>
              <a:latin typeface="Arial" panose="020B0604020202020204" pitchFamily="34" charset="0"/>
            </a:endParaRPr>
          </a:p>
        </p:txBody>
      </p:sp>
      <p:pic>
        <p:nvPicPr>
          <p:cNvPr id="4" name="Picture 3">
            <a:extLst>
              <a:ext uri="{FF2B5EF4-FFF2-40B4-BE49-F238E27FC236}">
                <a16:creationId xmlns:a16="http://schemas.microsoft.com/office/drawing/2014/main" id="{113E472B-2BAF-A369-36DC-FEC4F5FEAE9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136311" y="324093"/>
            <a:ext cx="4438273" cy="688908"/>
          </a:xfrm>
          <a:prstGeom prst="rect">
            <a:avLst/>
          </a:prstGeom>
        </p:spPr>
      </p:pic>
      <p:sp>
        <p:nvSpPr>
          <p:cNvPr id="3" name="Slide Number Placeholder 2">
            <a:extLst>
              <a:ext uri="{FF2B5EF4-FFF2-40B4-BE49-F238E27FC236}">
                <a16:creationId xmlns:a16="http://schemas.microsoft.com/office/drawing/2014/main" id="{1F6BC2A1-A4F4-9570-BD3B-A80F1FD78B8C}"/>
              </a:ext>
            </a:extLst>
          </p:cNvPr>
          <p:cNvSpPr>
            <a:spLocks noGrp="1"/>
          </p:cNvSpPr>
          <p:nvPr>
            <p:ph type="sldNum" sz="quarter" idx="12"/>
          </p:nvPr>
        </p:nvSpPr>
        <p:spPr/>
        <p:txBody>
          <a:bodyPr/>
          <a:lstStyle/>
          <a:p>
            <a:fld id="{8DC25873-D336-487A-A319-996D5E8BF626}" type="slidenum">
              <a:rPr lang="en-GB" smtClean="0"/>
              <a:t>5</a:t>
            </a:fld>
            <a:endParaRPr lang="en-GB"/>
          </a:p>
        </p:txBody>
      </p:sp>
    </p:spTree>
    <p:extLst>
      <p:ext uri="{BB962C8B-B14F-4D97-AF65-F5344CB8AC3E}">
        <p14:creationId xmlns:p14="http://schemas.microsoft.com/office/powerpoint/2010/main" val="2877502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99098BD-87FB-EC45-DB14-9B6B85EEC7EB}"/>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Recording Adverse Events </a:t>
            </a:r>
            <a:br>
              <a:rPr lang="en-GB" dirty="0"/>
            </a:br>
            <a:endParaRPr lang="en-GB" dirty="0"/>
          </a:p>
        </p:txBody>
      </p:sp>
      <p:sp>
        <p:nvSpPr>
          <p:cNvPr id="2" name="TextBox 1">
            <a:extLst>
              <a:ext uri="{FF2B5EF4-FFF2-40B4-BE49-F238E27FC236}">
                <a16:creationId xmlns:a16="http://schemas.microsoft.com/office/drawing/2014/main" id="{5F128FCF-8689-8F80-54DA-BA7BC58EA2E8}"/>
              </a:ext>
            </a:extLst>
          </p:cNvPr>
          <p:cNvSpPr txBox="1"/>
          <p:nvPr/>
        </p:nvSpPr>
        <p:spPr>
          <a:xfrm>
            <a:off x="617415" y="1247259"/>
            <a:ext cx="10957169" cy="5109091"/>
          </a:xfrm>
          <a:prstGeom prst="rect">
            <a:avLst/>
          </a:prstGeom>
          <a:noFill/>
        </p:spPr>
        <p:txBody>
          <a:bodyPr wrap="square" rtlCol="0">
            <a:spAutoFit/>
          </a:bodyPr>
          <a:lstStyle/>
          <a:p>
            <a:r>
              <a:rPr lang="en-GB" sz="2000" b="1" dirty="0">
                <a:solidFill>
                  <a:srgbClr val="359568"/>
                </a:solidFill>
                <a:latin typeface="Arial" panose="020B0604020202020204" pitchFamily="34" charset="0"/>
                <a:ea typeface="Calibri" panose="020F0502020204030204" pitchFamily="34" charset="0"/>
                <a:cs typeface="Arial" panose="020B0604020202020204" pitchFamily="34" charset="0"/>
              </a:rPr>
              <a:t>Recording Adverse Events </a:t>
            </a:r>
          </a:p>
          <a:p>
            <a:pPr marL="285750" indent="-285750">
              <a:spcAft>
                <a:spcPts val="1200"/>
              </a:spcAft>
              <a:buFont typeface="Arial" panose="020B0604020202020204" pitchFamily="34" charset="0"/>
              <a:buChar char="•"/>
            </a:pPr>
            <a:endParaRPr lang="en-GB" b="1" dirty="0">
              <a:solidFill>
                <a:srgbClr val="007481"/>
              </a:solidFill>
              <a:latin typeface="Arial" panose="020B0604020202020204" pitchFamily="34" charset="0"/>
              <a:ea typeface="Calibri" panose="020F0502020204030204" pitchFamily="34" charset="0"/>
              <a:cs typeface="Arial" panose="020B0604020202020204" pitchFamily="34" charset="0"/>
            </a:endParaRPr>
          </a:p>
          <a:p>
            <a:pPr marL="285750" indent="-285750">
              <a:spcAft>
                <a:spcPts val="1200"/>
              </a:spcAft>
              <a:buFont typeface="Arial" panose="020B0604020202020204" pitchFamily="34" charset="0"/>
              <a:buChar char="•"/>
            </a:pPr>
            <a:r>
              <a:rPr lang="en-GB" dirty="0">
                <a:solidFill>
                  <a:srgbClr val="000000"/>
                </a:solidFill>
                <a:latin typeface="Arial" panose="020B0604020202020204" pitchFamily="34" charset="0"/>
              </a:rPr>
              <a:t>Details of AEs must be recorded in the medical record </a:t>
            </a:r>
            <a:r>
              <a:rPr lang="en-GB" dirty="0">
                <a:latin typeface="Arial" panose="020B0604020202020204" pitchFamily="34" charset="0"/>
                <a:cs typeface="Arial" panose="020B0604020202020204" pitchFamily="34" charset="0"/>
              </a:rPr>
              <a:t>for source data verification</a:t>
            </a:r>
            <a:endParaRPr lang="en-GB" dirty="0">
              <a:solidFill>
                <a:srgbClr val="000000"/>
              </a:solidFill>
              <a:latin typeface="Arial" panose="020B0604020202020204" pitchFamily="34" charset="0"/>
            </a:endParaRPr>
          </a:p>
          <a:p>
            <a:pPr marL="285750" indent="-285750">
              <a:spcAft>
                <a:spcPts val="1200"/>
              </a:spcAft>
              <a:buFont typeface="Arial" panose="020B0604020202020204" pitchFamily="34" charset="0"/>
              <a:buChar char="•"/>
            </a:pPr>
            <a:r>
              <a:rPr lang="en-GB" b="0" i="0" u="none" strike="noStrike" baseline="0" dirty="0">
                <a:solidFill>
                  <a:srgbClr val="000000"/>
                </a:solidFill>
                <a:latin typeface="Arial" panose="020B0604020202020204" pitchFamily="34" charset="0"/>
              </a:rPr>
              <a:t>All AEs must be recorded on the AE Log in the eCRF (Castor)</a:t>
            </a:r>
          </a:p>
          <a:p>
            <a:pPr marL="285750" indent="-285750">
              <a:spcAft>
                <a:spcPts val="1200"/>
              </a:spcAft>
              <a:buFont typeface="Arial" panose="020B0604020202020204" pitchFamily="34" charset="0"/>
              <a:buChar char="•"/>
            </a:pPr>
            <a:r>
              <a:rPr lang="en-GB" dirty="0">
                <a:solidFill>
                  <a:srgbClr val="000000"/>
                </a:solidFill>
                <a:latin typeface="Arial" panose="020B0604020202020204" pitchFamily="34" charset="0"/>
              </a:rPr>
              <a:t>A paper worksheet has been provided for the site file (optional)</a:t>
            </a:r>
          </a:p>
          <a:p>
            <a:pPr marL="285750" indent="-285750">
              <a:spcAft>
                <a:spcPts val="1200"/>
              </a:spcAft>
              <a:buFont typeface="Arial" panose="020B0604020202020204" pitchFamily="34" charset="0"/>
              <a:buChar char="•"/>
            </a:pPr>
            <a:r>
              <a:rPr lang="en-GB" b="0" i="0" u="none" strike="noStrike" baseline="0" dirty="0">
                <a:solidFill>
                  <a:srgbClr val="000000"/>
                </a:solidFill>
                <a:latin typeface="Arial" panose="020B0604020202020204" pitchFamily="34" charset="0"/>
              </a:rPr>
              <a:t>AEs must be assessed for severity and relationship to trial medication by the PI</a:t>
            </a:r>
          </a:p>
          <a:p>
            <a:pPr marL="285750" indent="-285750">
              <a:spcAft>
                <a:spcPts val="1200"/>
              </a:spcAft>
              <a:buFont typeface="Arial" panose="020B0604020202020204" pitchFamily="34" charset="0"/>
              <a:buChar char="•"/>
            </a:pPr>
            <a:r>
              <a:rPr lang="en-GB" b="0" i="0" u="none" strike="noStrike" baseline="0" dirty="0">
                <a:solidFill>
                  <a:srgbClr val="000000"/>
                </a:solidFill>
                <a:latin typeface="Arial" panose="020B0604020202020204" pitchFamily="34" charset="0"/>
              </a:rPr>
              <a:t>AEs must be recorded from the time a participant consents to join the trial until the participant’s last trial visit</a:t>
            </a:r>
          </a:p>
          <a:p>
            <a:pPr marL="285750" indent="-285750">
              <a:spcAft>
                <a:spcPts val="1200"/>
              </a:spcAft>
              <a:buFont typeface="Arial" panose="020B0604020202020204" pitchFamily="34" charset="0"/>
              <a:buChar char="•"/>
            </a:pPr>
            <a:r>
              <a:rPr lang="en-GB" dirty="0">
                <a:solidFill>
                  <a:srgbClr val="000000"/>
                </a:solidFill>
                <a:latin typeface="Arial" panose="020B0604020202020204" pitchFamily="34" charset="0"/>
              </a:rPr>
              <a:t>AEs must be signed by PI or delegated doctor </a:t>
            </a:r>
          </a:p>
          <a:p>
            <a:pPr marL="285750" indent="-285750">
              <a:spcAft>
                <a:spcPts val="1200"/>
              </a:spcAft>
              <a:buFont typeface="Arial" panose="020B0604020202020204" pitchFamily="34" charset="0"/>
              <a:buChar char="•"/>
            </a:pPr>
            <a:r>
              <a:rPr lang="en-GB" dirty="0">
                <a:solidFill>
                  <a:srgbClr val="000000"/>
                </a:solidFill>
                <a:latin typeface="Arial" panose="020B0604020202020204" pitchFamily="34" charset="0"/>
              </a:rPr>
              <a:t>Unresolved AEs/SAEs at end of trial must be followed up until 30 days after participant’s last visit</a:t>
            </a:r>
          </a:p>
          <a:p>
            <a:pPr marL="285750" indent="-285750">
              <a:spcAft>
                <a:spcPts val="1200"/>
              </a:spcAft>
              <a:buFont typeface="Arial" panose="020B0604020202020204" pitchFamily="34" charset="0"/>
              <a:buChar char="•"/>
            </a:pPr>
            <a:r>
              <a:rPr lang="en-GB" b="0" i="0" u="none" strike="noStrike" baseline="0" dirty="0">
                <a:solidFill>
                  <a:srgbClr val="000000"/>
                </a:solidFill>
                <a:latin typeface="Arial" panose="020B0604020202020204" pitchFamily="34" charset="0"/>
              </a:rPr>
              <a:t>Any SUSAR, that the investigator becomes aware of, must be reported to the Sponsor irrespective of how long after IMP administration the reaction has occurred</a:t>
            </a:r>
            <a:endParaRPr lang="en-GB"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285750" indent="-285750">
              <a:spcAft>
                <a:spcPts val="1200"/>
              </a:spcAft>
              <a:buFont typeface="Arial" panose="020B0604020202020204" pitchFamily="34" charset="0"/>
              <a:buChar char="•"/>
            </a:pPr>
            <a:r>
              <a:rPr lang="en-GB" b="0" i="0" u="none" strike="noStrike" baseline="0" dirty="0">
                <a:solidFill>
                  <a:srgbClr val="000000"/>
                </a:solidFill>
                <a:latin typeface="Arial" panose="020B0604020202020204" pitchFamily="34" charset="0"/>
              </a:rPr>
              <a:t>SUSARS will be followed until resolution, where a participant agrees to this </a:t>
            </a:r>
            <a:endParaRPr lang="en-GB" b="1" dirty="0">
              <a:solidFill>
                <a:srgbClr val="007481"/>
              </a:solidFill>
              <a:latin typeface="Arial" panose="020B0604020202020204" pitchFamily="34" charset="0"/>
              <a:ea typeface="Calibri" panose="020F050202020403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4BCBEAE0-67EC-2FF5-8AE5-74E6E60C2A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136311" y="193226"/>
            <a:ext cx="4438273" cy="688908"/>
          </a:xfrm>
          <a:prstGeom prst="rect">
            <a:avLst/>
          </a:prstGeom>
        </p:spPr>
      </p:pic>
      <p:sp>
        <p:nvSpPr>
          <p:cNvPr id="3" name="Slide Number Placeholder 2">
            <a:extLst>
              <a:ext uri="{FF2B5EF4-FFF2-40B4-BE49-F238E27FC236}">
                <a16:creationId xmlns:a16="http://schemas.microsoft.com/office/drawing/2014/main" id="{1F6BC2A1-A4F4-9570-BD3B-A80F1FD78B8C}"/>
              </a:ext>
            </a:extLst>
          </p:cNvPr>
          <p:cNvSpPr>
            <a:spLocks noGrp="1"/>
          </p:cNvSpPr>
          <p:nvPr>
            <p:ph type="sldNum" sz="quarter" idx="12"/>
          </p:nvPr>
        </p:nvSpPr>
        <p:spPr/>
        <p:txBody>
          <a:bodyPr/>
          <a:lstStyle/>
          <a:p>
            <a:fld id="{8DC25873-D336-487A-A319-996D5E8BF626}" type="slidenum">
              <a:rPr lang="en-GB" smtClean="0"/>
              <a:t>6</a:t>
            </a:fld>
            <a:endParaRPr lang="en-GB"/>
          </a:p>
        </p:txBody>
      </p:sp>
    </p:spTree>
    <p:extLst>
      <p:ext uri="{BB962C8B-B14F-4D97-AF65-F5344CB8AC3E}">
        <p14:creationId xmlns:p14="http://schemas.microsoft.com/office/powerpoint/2010/main" val="1638642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20012-8666-F525-C7E4-1D3A256DD7F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781D44-9113-51BE-89B3-3C88C6B76483}"/>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Assessment of severity of AEs:</a:t>
            </a:r>
            <a:br>
              <a:rPr lang="en-GB" dirty="0"/>
            </a:br>
            <a:endParaRPr lang="en-GB" dirty="0"/>
          </a:p>
        </p:txBody>
      </p:sp>
      <p:sp>
        <p:nvSpPr>
          <p:cNvPr id="2" name="TextBox 1">
            <a:extLst>
              <a:ext uri="{FF2B5EF4-FFF2-40B4-BE49-F238E27FC236}">
                <a16:creationId xmlns:a16="http://schemas.microsoft.com/office/drawing/2014/main" id="{B707426E-6B40-5552-E840-80C626B08F2B}"/>
              </a:ext>
            </a:extLst>
          </p:cNvPr>
          <p:cNvSpPr txBox="1"/>
          <p:nvPr/>
        </p:nvSpPr>
        <p:spPr>
          <a:xfrm>
            <a:off x="617415" y="1299999"/>
            <a:ext cx="10957169" cy="2554545"/>
          </a:xfrm>
          <a:prstGeom prst="rect">
            <a:avLst/>
          </a:prstGeom>
          <a:noFill/>
        </p:spPr>
        <p:txBody>
          <a:bodyPr wrap="square" rtlCol="0">
            <a:spAutoFit/>
          </a:bodyPr>
          <a:lstStyle/>
          <a:p>
            <a:r>
              <a:rPr lang="en-GB" sz="2000" b="1" dirty="0">
                <a:solidFill>
                  <a:srgbClr val="359568"/>
                </a:solidFill>
                <a:latin typeface="Arial" panose="020B0604020202020204" pitchFamily="34" charset="0"/>
                <a:ea typeface="Calibri" panose="020F0502020204030204" pitchFamily="34" charset="0"/>
                <a:cs typeface="Arial" panose="020B0604020202020204" pitchFamily="34" charset="0"/>
              </a:rPr>
              <a:t>Assessment of severity of AEs:</a:t>
            </a:r>
          </a:p>
          <a:p>
            <a:endParaRPr lang="en-GB" sz="2000" b="1" dirty="0">
              <a:solidFill>
                <a:srgbClr val="4E95D9"/>
              </a:solidFill>
              <a:latin typeface="Arial" panose="020B0604020202020204" pitchFamily="34" charset="0"/>
              <a:ea typeface="Calibri" panose="020F0502020204030204" pitchFamily="34" charset="0"/>
              <a:cs typeface="Arial" panose="020B0604020202020204" pitchFamily="34" charset="0"/>
            </a:endParaRPr>
          </a:p>
          <a:p>
            <a:r>
              <a:rPr lang="en-GB" sz="2000" dirty="0">
                <a:latin typeface="Arial" panose="020B0604020202020204" pitchFamily="34" charset="0"/>
                <a:ea typeface="Calibri" panose="020F0502020204030204" pitchFamily="34" charset="0"/>
                <a:cs typeface="Arial" panose="020B0604020202020204" pitchFamily="34" charset="0"/>
              </a:rPr>
              <a:t>Mild: An event that is easily tolerated by the participant, causing minimal discomfort, and not interfering with everyday activities. </a:t>
            </a:r>
          </a:p>
          <a:p>
            <a:endParaRPr lang="en-GB" sz="2000" dirty="0">
              <a:latin typeface="Arial" panose="020B0604020202020204" pitchFamily="34" charset="0"/>
              <a:ea typeface="Calibri" panose="020F0502020204030204" pitchFamily="34" charset="0"/>
              <a:cs typeface="Arial" panose="020B0604020202020204" pitchFamily="34" charset="0"/>
            </a:endParaRPr>
          </a:p>
          <a:p>
            <a:r>
              <a:rPr lang="en-GB" sz="2000" dirty="0">
                <a:latin typeface="Arial" panose="020B0604020202020204" pitchFamily="34" charset="0"/>
                <a:ea typeface="Calibri" panose="020F0502020204030204" pitchFamily="34" charset="0"/>
                <a:cs typeface="Arial" panose="020B0604020202020204" pitchFamily="34" charset="0"/>
              </a:rPr>
              <a:t>Moderate: An event that is sufficiently discomforting to interfere with normal everyday activities.</a:t>
            </a:r>
          </a:p>
          <a:p>
            <a:r>
              <a:rPr lang="en-GB" sz="2000" dirty="0">
                <a:latin typeface="Arial" panose="020B0604020202020204" pitchFamily="34" charset="0"/>
                <a:ea typeface="Calibri" panose="020F0502020204030204" pitchFamily="34" charset="0"/>
                <a:cs typeface="Arial" panose="020B0604020202020204" pitchFamily="34" charset="0"/>
              </a:rPr>
              <a:t> </a:t>
            </a:r>
          </a:p>
          <a:p>
            <a:r>
              <a:rPr lang="en-GB" sz="2000" dirty="0">
                <a:latin typeface="Arial" panose="020B0604020202020204" pitchFamily="34" charset="0"/>
                <a:ea typeface="Calibri" panose="020F0502020204030204" pitchFamily="34" charset="0"/>
                <a:cs typeface="Arial" panose="020B0604020202020204" pitchFamily="34" charset="0"/>
              </a:rPr>
              <a:t>Severe: An event that prevents normal everyday activities.</a:t>
            </a:r>
          </a:p>
        </p:txBody>
      </p:sp>
      <p:pic>
        <p:nvPicPr>
          <p:cNvPr id="4" name="Picture 3">
            <a:extLst>
              <a:ext uri="{FF2B5EF4-FFF2-40B4-BE49-F238E27FC236}">
                <a16:creationId xmlns:a16="http://schemas.microsoft.com/office/drawing/2014/main" id="{A0D0BCAF-E32F-2D07-1767-7918AD5CC9B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915527" y="324093"/>
            <a:ext cx="4438273" cy="688908"/>
          </a:xfrm>
          <a:prstGeom prst="rect">
            <a:avLst/>
          </a:prstGeom>
        </p:spPr>
      </p:pic>
      <p:sp>
        <p:nvSpPr>
          <p:cNvPr id="3" name="Slide Number Placeholder 2">
            <a:extLst>
              <a:ext uri="{FF2B5EF4-FFF2-40B4-BE49-F238E27FC236}">
                <a16:creationId xmlns:a16="http://schemas.microsoft.com/office/drawing/2014/main" id="{DCB499B7-ACDB-FDE9-4619-785BE2DC672B}"/>
              </a:ext>
            </a:extLst>
          </p:cNvPr>
          <p:cNvSpPr>
            <a:spLocks noGrp="1"/>
          </p:cNvSpPr>
          <p:nvPr>
            <p:ph type="sldNum" sz="quarter" idx="12"/>
          </p:nvPr>
        </p:nvSpPr>
        <p:spPr/>
        <p:txBody>
          <a:bodyPr/>
          <a:lstStyle/>
          <a:p>
            <a:fld id="{8DC25873-D336-487A-A319-996D5E8BF626}" type="slidenum">
              <a:rPr lang="en-GB" smtClean="0"/>
              <a:t>7</a:t>
            </a:fld>
            <a:endParaRPr lang="en-GB"/>
          </a:p>
        </p:txBody>
      </p:sp>
    </p:spTree>
    <p:extLst>
      <p:ext uri="{BB962C8B-B14F-4D97-AF65-F5344CB8AC3E}">
        <p14:creationId xmlns:p14="http://schemas.microsoft.com/office/powerpoint/2010/main" val="1660170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09645-9264-975E-2DC5-3616829CE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96C81B-4BFB-E3A0-A14A-70BE2F6056AC}"/>
              </a:ext>
            </a:extLst>
          </p:cNvPr>
          <p:cNvSpPr txBox="1">
            <a:spLocks noGrp="1"/>
          </p:cNvSpPr>
          <p:nvPr>
            <p:ph type="title" idx="4294967295"/>
          </p:nvPr>
        </p:nvSpPr>
        <p:spPr>
          <a:xfrm>
            <a:off x="543444" y="793110"/>
            <a:ext cx="10957169"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359568"/>
                </a:solidFill>
                <a:effectLst/>
                <a:uLnTx/>
                <a:uFillTx/>
                <a:latin typeface="Arial" panose="020B0604020202020204" pitchFamily="34" charset="0"/>
                <a:ea typeface="Calibri" panose="020F0502020204030204" pitchFamily="34" charset="0"/>
                <a:cs typeface="Arial" panose="020B0604020202020204" pitchFamily="34" charset="0"/>
              </a:rPr>
              <a:t>Review of Adverse Events</a:t>
            </a:r>
          </a:p>
        </p:txBody>
      </p:sp>
      <p:pic>
        <p:nvPicPr>
          <p:cNvPr id="6" name="Picture 5">
            <a:extLst>
              <a:ext uri="{FF2B5EF4-FFF2-40B4-BE49-F238E27FC236}">
                <a16:creationId xmlns:a16="http://schemas.microsoft.com/office/drawing/2014/main" id="{79D7F924-A7A3-6210-3099-697E639435E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062340" y="157196"/>
            <a:ext cx="4438273" cy="688908"/>
          </a:xfrm>
          <a:prstGeom prst="rect">
            <a:avLst/>
          </a:prstGeom>
        </p:spPr>
      </p:pic>
      <p:graphicFrame>
        <p:nvGraphicFramePr>
          <p:cNvPr id="4" name="Table 3">
            <a:extLst>
              <a:ext uri="{FF2B5EF4-FFF2-40B4-BE49-F238E27FC236}">
                <a16:creationId xmlns:a16="http://schemas.microsoft.com/office/drawing/2014/main" id="{B327CA55-6B3E-9D7C-BD7E-D3F1F134D7A7}"/>
              </a:ext>
            </a:extLst>
          </p:cNvPr>
          <p:cNvGraphicFramePr>
            <a:graphicFrameLocks noGrp="1"/>
          </p:cNvGraphicFramePr>
          <p:nvPr>
            <p:extLst>
              <p:ext uri="{D42A27DB-BD31-4B8C-83A1-F6EECF244321}">
                <p14:modId xmlns:p14="http://schemas.microsoft.com/office/powerpoint/2010/main" val="638824834"/>
              </p:ext>
            </p:extLst>
          </p:nvPr>
        </p:nvGraphicFramePr>
        <p:xfrm>
          <a:off x="543444" y="1833777"/>
          <a:ext cx="10810355" cy="4522573"/>
        </p:xfrm>
        <a:graphic>
          <a:graphicData uri="http://schemas.openxmlformats.org/drawingml/2006/table">
            <a:tbl>
              <a:tblPr firstRow="1" firstCol="1" bandRow="1">
                <a:tableStyleId>{5C22544A-7EE6-4342-B048-85BDC9FD1C3A}</a:tableStyleId>
              </a:tblPr>
              <a:tblGrid>
                <a:gridCol w="3196535">
                  <a:extLst>
                    <a:ext uri="{9D8B030D-6E8A-4147-A177-3AD203B41FA5}">
                      <a16:colId xmlns:a16="http://schemas.microsoft.com/office/drawing/2014/main" val="3792692554"/>
                    </a:ext>
                  </a:extLst>
                </a:gridCol>
                <a:gridCol w="1823057">
                  <a:extLst>
                    <a:ext uri="{9D8B030D-6E8A-4147-A177-3AD203B41FA5}">
                      <a16:colId xmlns:a16="http://schemas.microsoft.com/office/drawing/2014/main" val="3380739885"/>
                    </a:ext>
                  </a:extLst>
                </a:gridCol>
                <a:gridCol w="2436121">
                  <a:extLst>
                    <a:ext uri="{9D8B030D-6E8A-4147-A177-3AD203B41FA5}">
                      <a16:colId xmlns:a16="http://schemas.microsoft.com/office/drawing/2014/main" val="1753175759"/>
                    </a:ext>
                  </a:extLst>
                </a:gridCol>
                <a:gridCol w="3354642">
                  <a:extLst>
                    <a:ext uri="{9D8B030D-6E8A-4147-A177-3AD203B41FA5}">
                      <a16:colId xmlns:a16="http://schemas.microsoft.com/office/drawing/2014/main" val="2910562546"/>
                    </a:ext>
                  </a:extLst>
                </a:gridCol>
              </a:tblGrid>
              <a:tr h="281955">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Activity</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50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Responsibility</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50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Timing</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50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Comments</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50000"/>
                      </a:schemeClr>
                    </a:solidFill>
                  </a:tcPr>
                </a:tc>
                <a:extLst>
                  <a:ext uri="{0D108BD9-81ED-4DB2-BD59-A6C34878D82A}">
                    <a16:rowId xmlns:a16="http://schemas.microsoft.com/office/drawing/2014/main" val="2676250951"/>
                  </a:ext>
                </a:extLst>
              </a:tr>
              <a:tr h="884566">
                <a:tc>
                  <a:txBody>
                    <a:bodyPr/>
                    <a:lstStyle/>
                    <a:p>
                      <a:pPr>
                        <a:lnSpc>
                          <a:spcPct val="115000"/>
                        </a:lnSpc>
                        <a:spcAft>
                          <a:spcPts val="600"/>
                        </a:spcAft>
                        <a:buNone/>
                      </a:pPr>
                      <a:r>
                        <a:rPr lang="en-US" sz="1400" b="0" dirty="0">
                          <a:solidFill>
                            <a:schemeClr val="tx1"/>
                          </a:solidFill>
                          <a:effectLst/>
                          <a:latin typeface="Arial" panose="020B0604020202020204" pitchFamily="34" charset="0"/>
                          <a:cs typeface="Arial" panose="020B0604020202020204" pitchFamily="34" charset="0"/>
                        </a:rPr>
                        <a:t>Review medical records and questioning of participant for evidence of AEs at all visits.</a:t>
                      </a:r>
                      <a:endParaRPr lang="en-GB" sz="14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a:effectLst/>
                          <a:latin typeface="Arial" panose="020B0604020202020204" pitchFamily="34" charset="0"/>
                          <a:cs typeface="Arial" panose="020B0604020202020204" pitchFamily="34" charset="0"/>
                        </a:rPr>
                        <a:t>Trial staff</a:t>
                      </a:r>
                      <a:endParaRPr lang="en-GB" sz="14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a:effectLst/>
                          <a:latin typeface="Arial" panose="020B0604020202020204" pitchFamily="34" charset="0"/>
                          <a:cs typeface="Arial" panose="020B0604020202020204" pitchFamily="34" charset="0"/>
                        </a:rPr>
                        <a:t>All visits</a:t>
                      </a:r>
                      <a:endParaRPr lang="en-GB" sz="14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a:effectLst/>
                          <a:latin typeface="Arial" panose="020B0604020202020204" pitchFamily="34" charset="0"/>
                          <a:cs typeface="Arial" panose="020B0604020202020204" pitchFamily="34" charset="0"/>
                        </a:rPr>
                        <a:t>Recorded on eCRF system. </a:t>
                      </a:r>
                      <a:endParaRPr lang="en-GB" sz="14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extLst>
                  <a:ext uri="{0D108BD9-81ED-4DB2-BD59-A6C34878D82A}">
                    <a16:rowId xmlns:a16="http://schemas.microsoft.com/office/drawing/2014/main" val="2074252923"/>
                  </a:ext>
                </a:extLst>
              </a:tr>
              <a:tr h="583260">
                <a:tc>
                  <a:txBody>
                    <a:bodyPr/>
                    <a:lstStyle/>
                    <a:p>
                      <a:pPr>
                        <a:lnSpc>
                          <a:spcPct val="115000"/>
                        </a:lnSpc>
                        <a:spcAft>
                          <a:spcPts val="600"/>
                        </a:spcAft>
                        <a:buNone/>
                      </a:pPr>
                      <a:r>
                        <a:rPr lang="en-US" sz="1400" b="0" u="none" dirty="0">
                          <a:solidFill>
                            <a:schemeClr val="tx1"/>
                          </a:solidFill>
                          <a:effectLst/>
                          <a:latin typeface="Arial" panose="020B0604020202020204" pitchFamily="34" charset="0"/>
                          <a:cs typeface="Arial" panose="020B0604020202020204" pitchFamily="34" charset="0"/>
                        </a:rPr>
                        <a:t>Review of recorded AEs for causality and seriousness</a:t>
                      </a:r>
                      <a:endParaRPr lang="en-GB" sz="1400" b="0" u="none"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b="0" u="none" dirty="0">
                          <a:effectLst/>
                          <a:latin typeface="Arial" panose="020B0604020202020204" pitchFamily="34" charset="0"/>
                          <a:cs typeface="Arial" panose="020B0604020202020204" pitchFamily="34" charset="0"/>
                        </a:rPr>
                        <a:t>PI (or delegate)</a:t>
                      </a:r>
                      <a:endParaRPr lang="en-GB" sz="1400" b="0" u="none"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b="0" u="none" dirty="0">
                          <a:effectLst/>
                          <a:latin typeface="Arial" panose="020B0604020202020204" pitchFamily="34" charset="0"/>
                          <a:cs typeface="Arial" panose="020B0604020202020204" pitchFamily="34" charset="0"/>
                        </a:rPr>
                        <a:t>Within 7 days of recording</a:t>
                      </a:r>
                      <a:endParaRPr lang="en-GB" sz="1400" b="0" u="none"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b="0" u="none" dirty="0">
                          <a:effectLst/>
                          <a:latin typeface="Arial" panose="020B0604020202020204" pitchFamily="34" charset="0"/>
                          <a:cs typeface="Arial" panose="020B0604020202020204" pitchFamily="34" charset="0"/>
                        </a:rPr>
                        <a:t>Recorded on eCRF and/or medical records.</a:t>
                      </a:r>
                      <a:endParaRPr lang="en-GB" sz="1400" b="0" u="none"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extLst>
                  <a:ext uri="{0D108BD9-81ED-4DB2-BD59-A6C34878D82A}">
                    <a16:rowId xmlns:a16="http://schemas.microsoft.com/office/drawing/2014/main" val="3878551716"/>
                  </a:ext>
                </a:extLst>
              </a:tr>
              <a:tr h="1185872">
                <a:tc>
                  <a:txBody>
                    <a:bodyPr/>
                    <a:lstStyle/>
                    <a:p>
                      <a:pPr>
                        <a:lnSpc>
                          <a:spcPct val="115000"/>
                        </a:lnSpc>
                        <a:spcAft>
                          <a:spcPts val="600"/>
                        </a:spcAft>
                        <a:buNone/>
                      </a:pPr>
                      <a:r>
                        <a:rPr lang="en-US" sz="1400" b="0" dirty="0">
                          <a:solidFill>
                            <a:schemeClr val="tx1"/>
                          </a:solidFill>
                          <a:effectLst/>
                          <a:latin typeface="Arial" panose="020B0604020202020204" pitchFamily="34" charset="0"/>
                          <a:cs typeface="Arial" panose="020B0604020202020204" pitchFamily="34" charset="0"/>
                        </a:rPr>
                        <a:t>Reporting SAEs - All SAEs need to be assessed and signed off by the PI or delegated doctor.</a:t>
                      </a:r>
                      <a:endParaRPr lang="en-GB" sz="14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PI (or delegate)</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Within 24 hours of becoming aware of SAE</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Reported via the online Tayside Pharmacovigilance system </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extLst>
                  <a:ext uri="{0D108BD9-81ED-4DB2-BD59-A6C34878D82A}">
                    <a16:rowId xmlns:a16="http://schemas.microsoft.com/office/drawing/2014/main" val="1906744242"/>
                  </a:ext>
                </a:extLst>
              </a:tr>
              <a:tr h="281955">
                <a:tc>
                  <a:txBody>
                    <a:bodyPr/>
                    <a:lstStyle/>
                    <a:p>
                      <a:pPr>
                        <a:lnSpc>
                          <a:spcPct val="115000"/>
                        </a:lnSpc>
                        <a:spcAft>
                          <a:spcPts val="600"/>
                        </a:spcAft>
                        <a:buNone/>
                      </a:pPr>
                      <a:r>
                        <a:rPr lang="en-US" sz="1400" b="0" dirty="0">
                          <a:solidFill>
                            <a:schemeClr val="tx1"/>
                          </a:solidFill>
                          <a:effectLst/>
                          <a:latin typeface="Arial" panose="020B0604020202020204" pitchFamily="34" charset="0"/>
                          <a:cs typeface="Arial" panose="020B0604020202020204" pitchFamily="34" charset="0"/>
                        </a:rPr>
                        <a:t>Reviewing of SAEs</a:t>
                      </a:r>
                      <a:endParaRPr lang="en-GB" sz="14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a:effectLst/>
                          <a:latin typeface="Arial" panose="020B0604020202020204" pitchFamily="34" charset="0"/>
                          <a:cs typeface="Arial" panose="020B0604020202020204" pitchFamily="34" charset="0"/>
                        </a:rPr>
                        <a:t>Sponsor</a:t>
                      </a:r>
                      <a:endParaRPr lang="en-GB" sz="14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a:effectLst/>
                          <a:latin typeface="Arial" panose="020B0604020202020204" pitchFamily="34" charset="0"/>
                          <a:cs typeface="Arial" panose="020B0604020202020204" pitchFamily="34" charset="0"/>
                        </a:rPr>
                        <a:t>Following receipt</a:t>
                      </a:r>
                      <a:endParaRPr lang="en-GB" sz="140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Pharmacovigilance Committee</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extLst>
                  <a:ext uri="{0D108BD9-81ED-4DB2-BD59-A6C34878D82A}">
                    <a16:rowId xmlns:a16="http://schemas.microsoft.com/office/drawing/2014/main" val="1322329905"/>
                  </a:ext>
                </a:extLst>
              </a:tr>
              <a:tr h="1304965">
                <a:tc>
                  <a:txBody>
                    <a:bodyPr/>
                    <a:lstStyle/>
                    <a:p>
                      <a:pPr>
                        <a:lnSpc>
                          <a:spcPct val="115000"/>
                        </a:lnSpc>
                        <a:spcAft>
                          <a:spcPts val="600"/>
                        </a:spcAft>
                        <a:buNone/>
                      </a:pPr>
                      <a:r>
                        <a:rPr lang="en-US" sz="1400" b="0" dirty="0">
                          <a:solidFill>
                            <a:schemeClr val="tx1"/>
                          </a:solidFill>
                          <a:effectLst/>
                          <a:latin typeface="Arial" panose="020B0604020202020204" pitchFamily="34" charset="0"/>
                          <a:cs typeface="Arial" panose="020B0604020202020204" pitchFamily="34" charset="0"/>
                        </a:rPr>
                        <a:t>Reporting of SUSARs to MHRA</a:t>
                      </a:r>
                      <a:endParaRPr lang="en-GB" sz="14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Sponsor</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Within 7 days if life threatening or fatal.</a:t>
                      </a:r>
                      <a:endParaRPr lang="en-GB" sz="1400" dirty="0">
                        <a:effectLst/>
                        <a:latin typeface="Arial" panose="020B0604020202020204" pitchFamily="34" charset="0"/>
                        <a:cs typeface="Arial" panose="020B0604020202020204" pitchFamily="34" charset="0"/>
                      </a:endParaRPr>
                    </a:p>
                    <a:p>
                      <a:pPr>
                        <a:lnSpc>
                          <a:spcPct val="115000"/>
                        </a:lnSpc>
                        <a:spcAft>
                          <a:spcPts val="600"/>
                        </a:spcAft>
                        <a:buNone/>
                      </a:pPr>
                      <a:r>
                        <a:rPr lang="en-US" sz="1400" dirty="0">
                          <a:effectLst/>
                          <a:latin typeface="Arial" panose="020B0604020202020204" pitchFamily="34" charset="0"/>
                          <a:cs typeface="Arial" panose="020B0604020202020204" pitchFamily="34" charset="0"/>
                        </a:rPr>
                        <a:t>Within 15 days for others </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spcAft>
                          <a:spcPts val="600"/>
                        </a:spcAft>
                        <a:buNone/>
                      </a:pPr>
                      <a:r>
                        <a:rPr lang="en-US" sz="1400" dirty="0">
                          <a:effectLst/>
                          <a:latin typeface="Arial" panose="020B0604020202020204" pitchFamily="34" charset="0"/>
                          <a:cs typeface="Arial" panose="020B0604020202020204" pitchFamily="34" charset="0"/>
                        </a:rPr>
                        <a:t>Senior Research Governance Manager or delegate</a:t>
                      </a:r>
                      <a:endParaRPr lang="en-GB"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extLst>
                  <a:ext uri="{0D108BD9-81ED-4DB2-BD59-A6C34878D82A}">
                    <a16:rowId xmlns:a16="http://schemas.microsoft.com/office/drawing/2014/main" val="1247157720"/>
                  </a:ext>
                </a:extLst>
              </a:tr>
            </a:tbl>
          </a:graphicData>
        </a:graphic>
      </p:graphicFrame>
      <p:sp>
        <p:nvSpPr>
          <p:cNvPr id="3" name="Slide Number Placeholder 2">
            <a:extLst>
              <a:ext uri="{FF2B5EF4-FFF2-40B4-BE49-F238E27FC236}">
                <a16:creationId xmlns:a16="http://schemas.microsoft.com/office/drawing/2014/main" id="{6D09428C-EA2B-F242-D670-3BF2D53667AB}"/>
              </a:ext>
            </a:extLst>
          </p:cNvPr>
          <p:cNvSpPr>
            <a:spLocks noGrp="1"/>
          </p:cNvSpPr>
          <p:nvPr>
            <p:ph type="sldNum" sz="quarter" idx="12"/>
          </p:nvPr>
        </p:nvSpPr>
        <p:spPr/>
        <p:txBody>
          <a:bodyPr/>
          <a:lstStyle/>
          <a:p>
            <a:fld id="{8DC25873-D336-487A-A319-996D5E8BF626}" type="slidenum">
              <a:rPr lang="en-GB" smtClean="0"/>
              <a:t>8</a:t>
            </a:fld>
            <a:endParaRPr lang="en-GB"/>
          </a:p>
        </p:txBody>
      </p:sp>
    </p:spTree>
    <p:extLst>
      <p:ext uri="{BB962C8B-B14F-4D97-AF65-F5344CB8AC3E}">
        <p14:creationId xmlns:p14="http://schemas.microsoft.com/office/powerpoint/2010/main" val="2777018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894C1-D12A-22F5-784F-FE49A1E0666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F92222-B462-C9B4-E454-0680176FDE0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Exacerbation recording</a:t>
            </a:r>
          </a:p>
        </p:txBody>
      </p:sp>
      <p:sp>
        <p:nvSpPr>
          <p:cNvPr id="3" name="Slide Number Placeholder 2">
            <a:extLst>
              <a:ext uri="{FF2B5EF4-FFF2-40B4-BE49-F238E27FC236}">
                <a16:creationId xmlns:a16="http://schemas.microsoft.com/office/drawing/2014/main" id="{9F633EFB-D71A-AEA4-FB83-8CBADB7126F8}"/>
              </a:ext>
            </a:extLst>
          </p:cNvPr>
          <p:cNvSpPr>
            <a:spLocks noGrp="1"/>
          </p:cNvSpPr>
          <p:nvPr>
            <p:ph type="sldNum" sz="quarter" idx="12"/>
          </p:nvPr>
        </p:nvSpPr>
        <p:spPr/>
        <p:txBody>
          <a:bodyPr/>
          <a:lstStyle/>
          <a:p>
            <a:fld id="{8DC25873-D336-487A-A319-996D5E8BF626}" type="slidenum">
              <a:rPr lang="en-GB" smtClean="0"/>
              <a:t>9</a:t>
            </a:fld>
            <a:endParaRPr lang="en-GB"/>
          </a:p>
        </p:txBody>
      </p:sp>
      <p:sp>
        <p:nvSpPr>
          <p:cNvPr id="4" name="TextBox 3">
            <a:extLst>
              <a:ext uri="{FF2B5EF4-FFF2-40B4-BE49-F238E27FC236}">
                <a16:creationId xmlns:a16="http://schemas.microsoft.com/office/drawing/2014/main" id="{36C2B5D6-F433-4F9F-314F-69AC3502248C}"/>
              </a:ext>
            </a:extLst>
          </p:cNvPr>
          <p:cNvSpPr txBox="1"/>
          <p:nvPr/>
        </p:nvSpPr>
        <p:spPr>
          <a:xfrm>
            <a:off x="655164" y="579707"/>
            <a:ext cx="10852474" cy="5940088"/>
          </a:xfrm>
          <a:prstGeom prst="rect">
            <a:avLst/>
          </a:prstGeom>
          <a:noFill/>
        </p:spPr>
        <p:txBody>
          <a:bodyPr wrap="square">
            <a:spAutoFit/>
          </a:bodyPr>
          <a:lstStyle/>
          <a:p>
            <a:r>
              <a:rPr lang="en-GB" sz="2000" b="1" dirty="0">
                <a:solidFill>
                  <a:srgbClr val="359568"/>
                </a:solidFill>
                <a:effectLst/>
                <a:latin typeface="Arial" panose="020B0604020202020204" pitchFamily="34" charset="0"/>
                <a:ea typeface="Calibri" panose="020F0502020204030204" pitchFamily="34" charset="0"/>
                <a:cs typeface="Arial" panose="020B0604020202020204" pitchFamily="34" charset="0"/>
              </a:rPr>
              <a:t>Exacerbation recording</a:t>
            </a:r>
            <a:endParaRPr lang="en-GB" b="1" dirty="0">
              <a:solidFill>
                <a:srgbClr val="007481"/>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1400" dirty="0">
                <a:effectLst/>
                <a:latin typeface="Arial" panose="020B0604020202020204" pitchFamily="34" charset="0"/>
                <a:ea typeface="Arial" panose="020B0604020202020204" pitchFamily="34" charset="0"/>
                <a:cs typeface="Arial" panose="020B0604020202020204" pitchFamily="34" charset="0"/>
              </a:rPr>
              <a:t>The primary outcome is frequency of exacerbations (</a:t>
            </a:r>
            <a:r>
              <a:rPr lang="en-GB" sz="1400" dirty="0">
                <a:latin typeface="Arial" panose="020B0604020202020204" pitchFamily="34" charset="0"/>
                <a:cs typeface="Arial" panose="020B0604020202020204" pitchFamily="34" charset="0"/>
              </a:rPr>
              <a:t>EMBARC definition) </a:t>
            </a:r>
            <a:r>
              <a:rPr lang="en-GB" sz="1400" dirty="0">
                <a:effectLst/>
                <a:latin typeface="Arial" panose="020B0604020202020204" pitchFamily="34" charset="0"/>
                <a:ea typeface="Arial" panose="020B0604020202020204" pitchFamily="34" charset="0"/>
                <a:cs typeface="Arial" panose="020B0604020202020204" pitchFamily="34" charset="0"/>
              </a:rPr>
              <a:t>over 24 months.</a:t>
            </a:r>
          </a:p>
          <a:p>
            <a:pPr marL="285750" indent="-285750">
              <a:spcAft>
                <a:spcPts val="600"/>
              </a:spcAft>
              <a:buFont typeface="Arial" panose="020B0604020202020204" pitchFamily="34" charset="0"/>
              <a:buChar char="•"/>
            </a:pPr>
            <a:endParaRPr lang="en-GB" sz="1400" dirty="0">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r>
              <a:rPr lang="en-GB" sz="1400" dirty="0">
                <a:solidFill>
                  <a:srgbClr val="000000"/>
                </a:solidFill>
                <a:latin typeface="Arial" panose="020B0604020202020204" pitchFamily="34" charset="0"/>
              </a:rPr>
              <a:t>Exacerbations of bronchiectasis </a:t>
            </a:r>
            <a:r>
              <a:rPr lang="en-GB" sz="1400" b="1" dirty="0">
                <a:solidFill>
                  <a:srgbClr val="000000"/>
                </a:solidFill>
                <a:latin typeface="Arial" panose="020B0604020202020204" pitchFamily="34" charset="0"/>
              </a:rPr>
              <a:t>are not classified as an Adverse Event</a:t>
            </a:r>
            <a:r>
              <a:rPr lang="en-GB" sz="1400" dirty="0">
                <a:solidFill>
                  <a:srgbClr val="000000"/>
                </a:solidFill>
                <a:latin typeface="Arial" panose="020B0604020202020204" pitchFamily="34" charset="0"/>
              </a:rPr>
              <a:t>.  </a:t>
            </a:r>
          </a:p>
          <a:p>
            <a:pPr marL="285750" indent="-285750">
              <a:spcAft>
                <a:spcPts val="600"/>
              </a:spcAft>
              <a:buFont typeface="Arial" panose="020B0604020202020204" pitchFamily="34" charset="0"/>
              <a:buChar char="•"/>
            </a:pPr>
            <a:endParaRPr lang="en-GB" sz="1400" dirty="0">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r>
              <a:rPr lang="en-GB" sz="1400" dirty="0">
                <a:latin typeface="Arial" panose="020B0604020202020204" pitchFamily="34" charset="0"/>
                <a:ea typeface="Arial" panose="020B0604020202020204" pitchFamily="34" charset="0"/>
              </a:rPr>
              <a:t>Review symptoms with participant at each visit. </a:t>
            </a:r>
          </a:p>
          <a:p>
            <a:pPr marL="285750" indent="-285750">
              <a:spcAft>
                <a:spcPts val="600"/>
              </a:spcAft>
              <a:buFont typeface="Arial" panose="020B0604020202020204" pitchFamily="34" charset="0"/>
              <a:buChar char="•"/>
            </a:pPr>
            <a:endParaRPr lang="en-GB" sz="1400" dirty="0">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r>
              <a:rPr lang="en-GB" sz="1400" dirty="0">
                <a:effectLst/>
                <a:latin typeface="Arial" panose="020B0604020202020204" pitchFamily="34" charset="0"/>
                <a:ea typeface="Arial" panose="020B0604020202020204" pitchFamily="34" charset="0"/>
              </a:rPr>
              <a:t>If the participant has had any signs or symptoms of pulmonary exacerbation since the last visit, then an </a:t>
            </a:r>
            <a:r>
              <a:rPr lang="en-GB" sz="1400" b="1" dirty="0">
                <a:effectLst/>
                <a:latin typeface="Arial" panose="020B0604020202020204" pitchFamily="34" charset="0"/>
                <a:ea typeface="Arial" panose="020B0604020202020204" pitchFamily="34" charset="0"/>
              </a:rPr>
              <a:t>“Exacerbation” </a:t>
            </a:r>
            <a:r>
              <a:rPr lang="en-GB" sz="1400" dirty="0">
                <a:effectLst/>
                <a:latin typeface="Arial" panose="020B0604020202020204" pitchFamily="34" charset="0"/>
                <a:ea typeface="Arial" panose="020B0604020202020204" pitchFamily="34" charset="0"/>
              </a:rPr>
              <a:t>form</a:t>
            </a:r>
            <a:r>
              <a:rPr lang="en-GB" sz="1400" b="1" dirty="0">
                <a:effectLst/>
                <a:latin typeface="Arial" panose="020B0604020202020204" pitchFamily="34" charset="0"/>
                <a:ea typeface="Arial" panose="020B0604020202020204" pitchFamily="34" charset="0"/>
              </a:rPr>
              <a:t> </a:t>
            </a:r>
            <a:r>
              <a:rPr lang="en-GB" sz="1400" dirty="0">
                <a:effectLst/>
                <a:latin typeface="Arial" panose="020B0604020202020204" pitchFamily="34" charset="0"/>
                <a:ea typeface="Arial" panose="020B0604020202020204" pitchFamily="34" charset="0"/>
              </a:rPr>
              <a:t>should be completed in the eCRF. </a:t>
            </a:r>
          </a:p>
          <a:p>
            <a:pPr marL="285750" indent="-285750">
              <a:spcAft>
                <a:spcPts val="600"/>
              </a:spcAft>
              <a:buFont typeface="Arial" panose="020B0604020202020204" pitchFamily="34" charset="0"/>
              <a:buChar char="•"/>
            </a:pPr>
            <a:endParaRPr lang="en-GB" sz="1400" dirty="0">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r>
              <a:rPr lang="en-GB" sz="1400" dirty="0">
                <a:solidFill>
                  <a:srgbClr val="000000"/>
                </a:solidFill>
                <a:latin typeface="Arial" panose="020B0604020202020204" pitchFamily="34" charset="0"/>
              </a:rPr>
              <a:t>Important to complete an exacerbation form even if the participant only has one or two symptoms of an exacerbation.</a:t>
            </a:r>
            <a:endParaRPr lang="en-GB" sz="1400" dirty="0">
              <a:effectLst/>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endParaRPr lang="en-GB" sz="1400" dirty="0">
              <a:effectLst/>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r>
              <a:rPr lang="en-GB" sz="1400" dirty="0">
                <a:effectLst/>
                <a:latin typeface="Arial" panose="020B0604020202020204" pitchFamily="34" charset="0"/>
                <a:ea typeface="Arial" panose="020B0604020202020204" pitchFamily="34" charset="0"/>
              </a:rPr>
              <a:t>A separate Exacerbation Record Form should be completed for each distinct exacerbation.</a:t>
            </a:r>
          </a:p>
          <a:p>
            <a:pPr marL="285750" indent="-285750">
              <a:spcAft>
                <a:spcPts val="600"/>
              </a:spcAft>
              <a:buFont typeface="Arial" panose="020B0604020202020204" pitchFamily="34" charset="0"/>
              <a:buChar char="•"/>
            </a:pPr>
            <a:endParaRPr lang="en-GB" sz="1400" dirty="0">
              <a:effectLst/>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r>
              <a:rPr lang="en-GB" sz="1400" dirty="0">
                <a:effectLst/>
                <a:latin typeface="Arial" panose="020B0604020202020204" pitchFamily="34" charset="0"/>
                <a:ea typeface="Arial" panose="020B0604020202020204" pitchFamily="34" charset="0"/>
              </a:rPr>
              <a:t>If symptoms have resolved for at least 48 hours before more symptoms develop then this should be classified as a new exacerbation.</a:t>
            </a:r>
          </a:p>
          <a:p>
            <a:pPr marL="285750" indent="-285750">
              <a:spcAft>
                <a:spcPts val="600"/>
              </a:spcAft>
              <a:buFont typeface="Arial" panose="020B0604020202020204" pitchFamily="34" charset="0"/>
              <a:buChar char="•"/>
            </a:pPr>
            <a:endParaRPr lang="en-GB" sz="1400" dirty="0">
              <a:effectLst/>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r>
              <a:rPr lang="en-GB" sz="1400" dirty="0">
                <a:latin typeface="Arial" panose="020B0604020202020204" pitchFamily="34" charset="0"/>
                <a:ea typeface="Arial" panose="020B0604020202020204" pitchFamily="34" charset="0"/>
              </a:rPr>
              <a:t>Details of any exacerbations should also be recorded in the medical notes.</a:t>
            </a:r>
          </a:p>
          <a:p>
            <a:pPr marL="285750" indent="-285750">
              <a:spcAft>
                <a:spcPts val="600"/>
              </a:spcAft>
              <a:buFont typeface="Arial" panose="020B0604020202020204" pitchFamily="34" charset="0"/>
              <a:buChar char="•"/>
            </a:pPr>
            <a:endParaRPr lang="en-GB" sz="1400" dirty="0">
              <a:effectLst/>
              <a:latin typeface="Arial" panose="020B0604020202020204" pitchFamily="34" charset="0"/>
              <a:ea typeface="Arial" panose="020B0604020202020204" pitchFamily="34" charset="0"/>
            </a:endParaRPr>
          </a:p>
          <a:p>
            <a:pPr marL="285750" indent="-285750">
              <a:spcAft>
                <a:spcPts val="600"/>
              </a:spcAft>
              <a:buFont typeface="Arial" panose="020B0604020202020204" pitchFamily="34" charset="0"/>
              <a:buChar char="•"/>
            </a:pPr>
            <a:r>
              <a:rPr lang="en-GB" sz="1400" dirty="0">
                <a:solidFill>
                  <a:srgbClr val="000000"/>
                </a:solidFill>
                <a:latin typeface="Arial" panose="020B0604020202020204" pitchFamily="34" charset="0"/>
              </a:rPr>
              <a:t>Exacerbation form will classify symptoms as a protocol defined exacerbation, non-protocol defined exacerbation or not an exacerbation.</a:t>
            </a:r>
          </a:p>
        </p:txBody>
      </p:sp>
      <p:pic>
        <p:nvPicPr>
          <p:cNvPr id="2" name="Picture 1">
            <a:extLst>
              <a:ext uri="{FF2B5EF4-FFF2-40B4-BE49-F238E27FC236}">
                <a16:creationId xmlns:a16="http://schemas.microsoft.com/office/drawing/2014/main" id="{15D29A5D-E434-DDAC-AA3B-F3E8472759A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915527" y="136525"/>
            <a:ext cx="4438273" cy="688908"/>
          </a:xfrm>
          <a:prstGeom prst="rect">
            <a:avLst/>
          </a:prstGeom>
        </p:spPr>
      </p:pic>
    </p:spTree>
    <p:extLst>
      <p:ext uri="{BB962C8B-B14F-4D97-AF65-F5344CB8AC3E}">
        <p14:creationId xmlns:p14="http://schemas.microsoft.com/office/powerpoint/2010/main" val="1137235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397832A99D214383255139361EE27E" ma:contentTypeVersion="16" ma:contentTypeDescription="Create a new document." ma:contentTypeScope="" ma:versionID="8ec6bbfe3c5f801f511a2e223dbacb7c">
  <xsd:schema xmlns:xsd="http://www.w3.org/2001/XMLSchema" xmlns:xs="http://www.w3.org/2001/XMLSchema" xmlns:p="http://schemas.microsoft.com/office/2006/metadata/properties" xmlns:ns2="7f0f797f-fc30-40b0-ba8f-2eda3f87d1fd" xmlns:ns3="cb6a2286-f96f-4f80-9e3c-3c712f41363c" targetNamespace="http://schemas.microsoft.com/office/2006/metadata/properties" ma:root="true" ma:fieldsID="4db5cc0bd97df227dac9ea00c17beaf8" ns2:_="" ns3:_="">
    <xsd:import namespace="7f0f797f-fc30-40b0-ba8f-2eda3f87d1fd"/>
    <xsd:import namespace="cb6a2286-f96f-4f80-9e3c-3c712f4136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dat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0f797f-fc30-40b0-ba8f-2eda3f87d1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5643730-4106-43af-9ce9-7aa0c1c95a00"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date" ma:index="22" nillable="true" ma:displayName="date" ma:format="DateOnly" ma:internalName="date">
      <xsd:simpleType>
        <xsd:restriction base="dms:DateTim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b6a2286-f96f-4f80-9e3c-3c712f41363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60ae714-eeef-4260-8890-bc8536ad6dfd}" ma:internalName="TaxCatchAll" ma:showField="CatchAllData" ma:web="cb6a2286-f96f-4f80-9e3c-3c712f41363c">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f0f797f-fc30-40b0-ba8f-2eda3f87d1fd">
      <Terms xmlns="http://schemas.microsoft.com/office/infopath/2007/PartnerControls"/>
    </lcf76f155ced4ddcb4097134ff3c332f>
    <TaxCatchAll xmlns="cb6a2286-f96f-4f80-9e3c-3c712f41363c" xsi:nil="true"/>
    <date xmlns="7f0f797f-fc30-40b0-ba8f-2eda3f87d1f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C59865-CF2A-459F-AF56-A3F13C50BD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0f797f-fc30-40b0-ba8f-2eda3f87d1fd"/>
    <ds:schemaRef ds:uri="cb6a2286-f96f-4f80-9e3c-3c712f4136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90EF54-58D6-4E51-AA59-8188692B4305}">
  <ds:schemaRefs>
    <ds:schemaRef ds:uri="http://purl.org/dc/dcmitype/"/>
    <ds:schemaRef ds:uri="cb6a2286-f96f-4f80-9e3c-3c712f41363c"/>
    <ds:schemaRef ds:uri="http://www.w3.org/XML/1998/namespace"/>
    <ds:schemaRef ds:uri="http://schemas.microsoft.com/office/2006/metadata/properties"/>
    <ds:schemaRef ds:uri="http://schemas.openxmlformats.org/package/2006/metadata/core-properties"/>
    <ds:schemaRef ds:uri="http://schemas.microsoft.com/office/2006/documentManagement/types"/>
    <ds:schemaRef ds:uri="http://purl.org/dc/terms/"/>
    <ds:schemaRef ds:uri="http://schemas.microsoft.com/office/infopath/2007/PartnerControls"/>
    <ds:schemaRef ds:uri="7f0f797f-fc30-40b0-ba8f-2eda3f87d1fd"/>
    <ds:schemaRef ds:uri="http://purl.org/dc/elements/1.1/"/>
  </ds:schemaRefs>
</ds:datastoreItem>
</file>

<file path=customXml/itemProps3.xml><?xml version="1.0" encoding="utf-8"?>
<ds:datastoreItem xmlns:ds="http://schemas.openxmlformats.org/officeDocument/2006/customXml" ds:itemID="{9371B229-0CF7-43BF-B980-EE4DFEF4BB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498</TotalTime>
  <Words>1459</Words>
  <Application>Microsoft Office PowerPoint</Application>
  <PresentationFormat>Widescreen</PresentationFormat>
  <Paragraphs>161</Paragraphs>
  <Slides>13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Adverse Event Recording &amp; Reporting</vt:lpstr>
      <vt:lpstr>Adverse Event Definitions</vt:lpstr>
      <vt:lpstr>Adverse event definition's part 2</vt:lpstr>
      <vt:lpstr>Adverse Events as defined in the Protocol </vt:lpstr>
      <vt:lpstr>Identifying Adverse Events  </vt:lpstr>
      <vt:lpstr>Recording Adverse Events  </vt:lpstr>
      <vt:lpstr>Assessment of severity of AEs: </vt:lpstr>
      <vt:lpstr>Review of Adverse Events</vt:lpstr>
      <vt:lpstr>Exacerbation recording</vt:lpstr>
      <vt:lpstr>TASC PV email</vt:lpstr>
      <vt:lpstr>Reporting Serious Adverse Events</vt:lpstr>
      <vt:lpstr>PV system</vt:lpstr>
      <vt:lpstr>Pregnancy reporting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AIR-NET</dc:title>
  <dc:creator>Fiona McLaren-Neil (Staff)</dc:creator>
  <cp:lastModifiedBy>Jack Hinchcliffe (Staff)</cp:lastModifiedBy>
  <cp:revision>30</cp:revision>
  <dcterms:created xsi:type="dcterms:W3CDTF">2021-09-21T07:24:36Z</dcterms:created>
  <dcterms:modified xsi:type="dcterms:W3CDTF">2026-03-10T14:24:10Z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0x01010022397832A99D214383255139361EE27E</vt:lpwstr>
  </property>
  <property fmtid="{D5CDD505-2E9C-101B-9397-08002B2CF9AE}" pid="3" name="Order">
    <vt:r8>430200</vt:r8>
  </property>
  <property fmtid="{D5CDD505-2E9C-101B-9397-08002B2CF9AE}" pid="4" name="MediaServiceImageTags">
    <vt:lpwstr/>
  </property>
  <property fmtid="{D5CDD505-2E9C-101B-9397-08002B2CF9AE}" pid="5" name="MSIP_Label_a618d1e0-f5d7-4da7-8ddd-3b83021a2c85_Enabled">
    <vt:lpwstr>true</vt:lpwstr>
  </property>
  <property fmtid="{D5CDD505-2E9C-101B-9397-08002B2CF9AE}" pid="6" name="MSIP_Label_a618d1e0-f5d7-4da7-8ddd-3b83021a2c85_SetDate">
    <vt:lpwstr>2025-05-26T10:29:23Z</vt:lpwstr>
  </property>
  <property fmtid="{D5CDD505-2E9C-101B-9397-08002B2CF9AE}" pid="7" name="MSIP_Label_a618d1e0-f5d7-4da7-8ddd-3b83021a2c85_Method">
    <vt:lpwstr>Standard</vt:lpwstr>
  </property>
  <property fmtid="{D5CDD505-2E9C-101B-9397-08002B2CF9AE}" pid="8" name="MSIP_Label_a618d1e0-f5d7-4da7-8ddd-3b83021a2c85_Name">
    <vt:lpwstr>Private</vt:lpwstr>
  </property>
  <property fmtid="{D5CDD505-2E9C-101B-9397-08002B2CF9AE}" pid="9" name="MSIP_Label_a618d1e0-f5d7-4da7-8ddd-3b83021a2c85_SiteId">
    <vt:lpwstr>ae323139-093a-4d2a-81a6-5d334bcd9019</vt:lpwstr>
  </property>
  <property fmtid="{D5CDD505-2E9C-101B-9397-08002B2CF9AE}" pid="10" name="MSIP_Label_a618d1e0-f5d7-4da7-8ddd-3b83021a2c85_ActionId">
    <vt:lpwstr>51080ac6-d5e0-47af-948d-d19dcf06c3db</vt:lpwstr>
  </property>
  <property fmtid="{D5CDD505-2E9C-101B-9397-08002B2CF9AE}" pid="11" name="MSIP_Label_a618d1e0-f5d7-4da7-8ddd-3b83021a2c85_ContentBits">
    <vt:lpwstr>0</vt:lpwstr>
  </property>
  <property fmtid="{D5CDD505-2E9C-101B-9397-08002B2CF9AE}" pid="12" name="MSIP_Label_a618d1e0-f5d7-4da7-8ddd-3b83021a2c85_Tag">
    <vt:lpwstr>10, 3, 0, 1</vt:lpwstr>
  </property>
</Properties>
</file>