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9"/>
  </p:notesMasterIdLst>
  <p:sldIdLst>
    <p:sldId id="256" r:id="rId5"/>
    <p:sldId id="270" r:id="rId6"/>
    <p:sldId id="257" r:id="rId7"/>
    <p:sldId id="258" r:id="rId8"/>
    <p:sldId id="273" r:id="rId9"/>
    <p:sldId id="259" r:id="rId10"/>
    <p:sldId id="271" r:id="rId11"/>
    <p:sldId id="260" r:id="rId12"/>
    <p:sldId id="272" r:id="rId13"/>
    <p:sldId id="261" r:id="rId14"/>
    <p:sldId id="262" r:id="rId15"/>
    <p:sldId id="263" r:id="rId16"/>
    <p:sldId id="264" r:id="rId17"/>
    <p:sldId id="266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5734445-B71A-14DE-D3AA-BB6CBF2C31C3}" name="Jack Hinchcliffe (Staff)" initials="JH" userId="S::JHinchcliffe001@dundee.ac.uk::107332fb-c3d0-425d-bbcf-f96957e0e55e" providerId="AD"/>
  <p188:author id="{6F5D4664-0841-4F69-DC8B-084A157F61E4}" name="Gillian Martin (Staff)" initials="GM" userId="S::GMartin001@dundee.ac.uk::7913b15b-e388-4e39-b2de-ce0ec955df36" providerId="AD"/>
  <p188:author id="{61866D8C-8013-8A31-FA52-8B1C0EEAF383}" name="Shirley Fraser (Staff)" initials="SF" userId="S::SWFraser@dundee.ac.uk::911beae5-6584-4ebc-8620-c681bf932e9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9568"/>
    <a:srgbClr val="4E95D9"/>
    <a:srgbClr val="0074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71634E2-168B-4987-86E6-4C6093EE0570}" v="130" dt="2026-03-09T13:25:53.88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67" autoAdjust="0"/>
    <p:restoredTop sz="86441" autoAdjust="0"/>
  </p:normalViewPr>
  <p:slideViewPr>
    <p:cSldViewPr snapToGrid="0">
      <p:cViewPr varScale="1">
        <p:scale>
          <a:sx n="80" d="100"/>
          <a:sy n="80" d="100"/>
        </p:scale>
        <p:origin x="102" y="80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ck Hinchcliffe (Staff)" userId="107332fb-c3d0-425d-bbcf-f96957e0e55e" providerId="ADAL" clId="{ABC59560-D6F9-44F6-A314-41836124989B}"/>
    <pc:docChg chg="undo custSel modSld">
      <pc:chgData name="Jack Hinchcliffe (Staff)" userId="107332fb-c3d0-425d-bbcf-f96957e0e55e" providerId="ADAL" clId="{ABC59560-D6F9-44F6-A314-41836124989B}" dt="2026-03-09T13:25:53.881" v="238" actId="13244"/>
      <pc:docMkLst>
        <pc:docMk/>
      </pc:docMkLst>
      <pc:sldChg chg="addSp delSp modSp mod">
        <pc:chgData name="Jack Hinchcliffe (Staff)" userId="107332fb-c3d0-425d-bbcf-f96957e0e55e" providerId="ADAL" clId="{ABC59560-D6F9-44F6-A314-41836124989B}" dt="2026-03-09T13:24:21.074" v="217"/>
        <pc:sldMkLst>
          <pc:docMk/>
          <pc:sldMk cId="2942099368" sldId="256"/>
        </pc:sldMkLst>
        <pc:spChg chg="mod">
          <ac:chgData name="Jack Hinchcliffe (Staff)" userId="107332fb-c3d0-425d-bbcf-f96957e0e55e" providerId="ADAL" clId="{ABC59560-D6F9-44F6-A314-41836124989B}" dt="2026-03-09T13:24:16.668" v="214" actId="13244"/>
          <ac:spMkLst>
            <pc:docMk/>
            <pc:sldMk cId="2942099368" sldId="256"/>
            <ac:spMk id="2" creationId="{3BEB875D-9A46-69BD-8A36-D933A57C95E8}"/>
          </ac:spMkLst>
        </pc:spChg>
        <pc:spChg chg="mod">
          <ac:chgData name="Jack Hinchcliffe (Staff)" userId="107332fb-c3d0-425d-bbcf-f96957e0e55e" providerId="ADAL" clId="{ABC59560-D6F9-44F6-A314-41836124989B}" dt="2026-03-09T13:24:15.085" v="213" actId="13244"/>
          <ac:spMkLst>
            <pc:docMk/>
            <pc:sldMk cId="2942099368" sldId="256"/>
            <ac:spMk id="4" creationId="{C6F9D7F3-8CE6-43E2-A3E0-5D15EED0DC77}"/>
          </ac:spMkLst>
        </pc:spChg>
        <pc:spChg chg="mod">
          <ac:chgData name="Jack Hinchcliffe (Staff)" userId="107332fb-c3d0-425d-bbcf-f96957e0e55e" providerId="ADAL" clId="{ABC59560-D6F9-44F6-A314-41836124989B}" dt="2026-03-09T13:24:21.074" v="217"/>
          <ac:spMkLst>
            <pc:docMk/>
            <pc:sldMk cId="2942099368" sldId="256"/>
            <ac:spMk id="6" creationId="{83788640-EEF7-466C-9813-970DB2D849DD}"/>
          </ac:spMkLst>
        </pc:spChg>
        <pc:picChg chg="mod">
          <ac:chgData name="Jack Hinchcliffe (Staff)" userId="107332fb-c3d0-425d-bbcf-f96957e0e55e" providerId="ADAL" clId="{ABC59560-D6F9-44F6-A314-41836124989B}" dt="2026-03-09T13:17:58.951" v="79" actId="962"/>
          <ac:picMkLst>
            <pc:docMk/>
            <pc:sldMk cId="2942099368" sldId="256"/>
            <ac:picMk id="5" creationId="{B8379829-02D8-7FDF-6105-84D9325426D6}"/>
          </ac:picMkLst>
        </pc:picChg>
        <pc:picChg chg="add mod">
          <ac:chgData name="Jack Hinchcliffe (Staff)" userId="107332fb-c3d0-425d-bbcf-f96957e0e55e" providerId="ADAL" clId="{ABC59560-D6F9-44F6-A314-41836124989B}" dt="2026-03-09T13:17:59.819" v="80" actId="962"/>
          <ac:picMkLst>
            <pc:docMk/>
            <pc:sldMk cId="2942099368" sldId="256"/>
            <ac:picMk id="7" creationId="{685226F2-297A-D110-0C9F-0E5E2DE0FCCE}"/>
          </ac:picMkLst>
        </pc:picChg>
      </pc:sldChg>
      <pc:sldChg chg="addSp modSp mod">
        <pc:chgData name="Jack Hinchcliffe (Staff)" userId="107332fb-c3d0-425d-bbcf-f96957e0e55e" providerId="ADAL" clId="{ABC59560-D6F9-44F6-A314-41836124989B}" dt="2026-03-09T13:24:49.133" v="223" actId="13244"/>
        <pc:sldMkLst>
          <pc:docMk/>
          <pc:sldMk cId="2340864920" sldId="257"/>
        </pc:sldMkLst>
        <pc:spChg chg="add mod">
          <ac:chgData name="Jack Hinchcliffe (Staff)" userId="107332fb-c3d0-425d-bbcf-f96957e0e55e" providerId="ADAL" clId="{ABC59560-D6F9-44F6-A314-41836124989B}" dt="2026-03-09T13:24:49.133" v="223" actId="13244"/>
          <ac:spMkLst>
            <pc:docMk/>
            <pc:sldMk cId="2340864920" sldId="257"/>
            <ac:spMk id="3" creationId="{EE93084D-B577-98F8-3DD3-BCD230D9262E}"/>
          </ac:spMkLst>
        </pc:spChg>
        <pc:spChg chg="mod">
          <ac:chgData name="Jack Hinchcliffe (Staff)" userId="107332fb-c3d0-425d-bbcf-f96957e0e55e" providerId="ADAL" clId="{ABC59560-D6F9-44F6-A314-41836124989B}" dt="2026-03-09T13:23:02.790" v="124" actId="33553"/>
          <ac:spMkLst>
            <pc:docMk/>
            <pc:sldMk cId="2340864920" sldId="257"/>
            <ac:spMk id="4" creationId="{84646FAB-66D5-40D9-9EFB-7A24D2F4ED6F}"/>
          </ac:spMkLst>
        </pc:spChg>
        <pc:picChg chg="mod">
          <ac:chgData name="Jack Hinchcliffe (Staff)" userId="107332fb-c3d0-425d-bbcf-f96957e0e55e" providerId="ADAL" clId="{ABC59560-D6F9-44F6-A314-41836124989B}" dt="2026-03-09T13:18:36.423" v="84" actId="962"/>
          <ac:picMkLst>
            <pc:docMk/>
            <pc:sldMk cId="2340864920" sldId="257"/>
            <ac:picMk id="2" creationId="{A2A7E1D7-85F9-6545-EB3C-E99E8EE9F2A6}"/>
          </ac:picMkLst>
        </pc:picChg>
      </pc:sldChg>
      <pc:sldChg chg="addSp modSp mod">
        <pc:chgData name="Jack Hinchcliffe (Staff)" userId="107332fb-c3d0-425d-bbcf-f96957e0e55e" providerId="ADAL" clId="{ABC59560-D6F9-44F6-A314-41836124989B}" dt="2026-03-09T13:24:58.372" v="224" actId="13244"/>
        <pc:sldMkLst>
          <pc:docMk/>
          <pc:sldMk cId="3445689155" sldId="258"/>
        </pc:sldMkLst>
        <pc:spChg chg="add mod">
          <ac:chgData name="Jack Hinchcliffe (Staff)" userId="107332fb-c3d0-425d-bbcf-f96957e0e55e" providerId="ADAL" clId="{ABC59560-D6F9-44F6-A314-41836124989B}" dt="2026-03-09T13:24:58.372" v="224" actId="13244"/>
          <ac:spMkLst>
            <pc:docMk/>
            <pc:sldMk cId="3445689155" sldId="258"/>
            <ac:spMk id="3" creationId="{1C0A323C-7BCA-A9BF-70C3-7F30A5705122}"/>
          </ac:spMkLst>
        </pc:spChg>
        <pc:spChg chg="mod">
          <ac:chgData name="Jack Hinchcliffe (Staff)" userId="107332fb-c3d0-425d-bbcf-f96957e0e55e" providerId="ADAL" clId="{ABC59560-D6F9-44F6-A314-41836124989B}" dt="2026-03-09T13:22:10.175" v="118" actId="33553"/>
          <ac:spMkLst>
            <pc:docMk/>
            <pc:sldMk cId="3445689155" sldId="258"/>
            <ac:spMk id="4" creationId="{84646FAB-66D5-40D9-9EFB-7A24D2F4ED6F}"/>
          </ac:spMkLst>
        </pc:spChg>
        <pc:spChg chg="mod">
          <ac:chgData name="Jack Hinchcliffe (Staff)" userId="107332fb-c3d0-425d-bbcf-f96957e0e55e" providerId="ADAL" clId="{ABC59560-D6F9-44F6-A314-41836124989B}" dt="2026-03-09T13:23:01.896" v="123" actId="33553"/>
          <ac:spMkLst>
            <pc:docMk/>
            <pc:sldMk cId="3445689155" sldId="258"/>
            <ac:spMk id="6" creationId="{2585F2A3-826B-45FA-B3F0-2FE428153B09}"/>
          </ac:spMkLst>
        </pc:spChg>
        <pc:picChg chg="mod">
          <ac:chgData name="Jack Hinchcliffe (Staff)" userId="107332fb-c3d0-425d-bbcf-f96957e0e55e" providerId="ADAL" clId="{ABC59560-D6F9-44F6-A314-41836124989B}" dt="2026-03-09T13:18:37.259" v="85" actId="962"/>
          <ac:picMkLst>
            <pc:docMk/>
            <pc:sldMk cId="3445689155" sldId="258"/>
            <ac:picMk id="2" creationId="{CA4D9A56-6FFD-6F78-8001-CFFABDFC9E34}"/>
          </ac:picMkLst>
        </pc:picChg>
      </pc:sldChg>
      <pc:sldChg chg="modSp mod">
        <pc:chgData name="Jack Hinchcliffe (Staff)" userId="107332fb-c3d0-425d-bbcf-f96957e0e55e" providerId="ADAL" clId="{ABC59560-D6F9-44F6-A314-41836124989B}" dt="2026-03-09T13:23:47.155" v="191" actId="33553"/>
        <pc:sldMkLst>
          <pc:docMk/>
          <pc:sldMk cId="1483428799" sldId="259"/>
        </pc:sldMkLst>
        <pc:spChg chg="mod">
          <ac:chgData name="Jack Hinchcliffe (Staff)" userId="107332fb-c3d0-425d-bbcf-f96957e0e55e" providerId="ADAL" clId="{ABC59560-D6F9-44F6-A314-41836124989B}" dt="2026-03-09T13:23:47.155" v="191" actId="33553"/>
          <ac:spMkLst>
            <pc:docMk/>
            <pc:sldMk cId="1483428799" sldId="259"/>
            <ac:spMk id="4" creationId="{84646FAB-66D5-40D9-9EFB-7A24D2F4ED6F}"/>
          </ac:spMkLst>
        </pc:spChg>
        <pc:picChg chg="mod">
          <ac:chgData name="Jack Hinchcliffe (Staff)" userId="107332fb-c3d0-425d-bbcf-f96957e0e55e" providerId="ADAL" clId="{ABC59560-D6F9-44F6-A314-41836124989B}" dt="2026-03-09T13:18:39.527" v="89" actId="962"/>
          <ac:picMkLst>
            <pc:docMk/>
            <pc:sldMk cId="1483428799" sldId="259"/>
            <ac:picMk id="3" creationId="{FFD7C66E-47B7-2B60-A90D-8447B7DE054E}"/>
          </ac:picMkLst>
        </pc:picChg>
      </pc:sldChg>
      <pc:sldChg chg="modSp mod">
        <pc:chgData name="Jack Hinchcliffe (Staff)" userId="107332fb-c3d0-425d-bbcf-f96957e0e55e" providerId="ADAL" clId="{ABC59560-D6F9-44F6-A314-41836124989B}" dt="2026-03-09T13:25:39.188" v="234" actId="13244"/>
        <pc:sldMkLst>
          <pc:docMk/>
          <pc:sldMk cId="3763355221" sldId="260"/>
        </pc:sldMkLst>
        <pc:spChg chg="mod">
          <ac:chgData name="Jack Hinchcliffe (Staff)" userId="107332fb-c3d0-425d-bbcf-f96957e0e55e" providerId="ADAL" clId="{ABC59560-D6F9-44F6-A314-41836124989B}" dt="2026-03-09T13:23:50.987" v="193" actId="33553"/>
          <ac:spMkLst>
            <pc:docMk/>
            <pc:sldMk cId="3763355221" sldId="260"/>
            <ac:spMk id="4" creationId="{84646FAB-66D5-40D9-9EFB-7A24D2F4ED6F}"/>
          </ac:spMkLst>
        </pc:spChg>
        <pc:spChg chg="mod">
          <ac:chgData name="Jack Hinchcliffe (Staff)" userId="107332fb-c3d0-425d-bbcf-f96957e0e55e" providerId="ADAL" clId="{ABC59560-D6F9-44F6-A314-41836124989B}" dt="2026-03-09T13:25:31.948" v="232" actId="13244"/>
          <ac:spMkLst>
            <pc:docMk/>
            <pc:sldMk cId="3763355221" sldId="260"/>
            <ac:spMk id="8" creationId="{9EBB2F36-6E17-2D71-EF70-E20B3344B542}"/>
          </ac:spMkLst>
        </pc:spChg>
        <pc:grpChg chg="mod">
          <ac:chgData name="Jack Hinchcliffe (Staff)" userId="107332fb-c3d0-425d-bbcf-f96957e0e55e" providerId="ADAL" clId="{ABC59560-D6F9-44F6-A314-41836124989B}" dt="2026-03-09T13:25:37.108" v="233" actId="13244"/>
          <ac:grpSpMkLst>
            <pc:docMk/>
            <pc:sldMk cId="3763355221" sldId="260"/>
            <ac:grpSpMk id="10" creationId="{F6B2F430-6056-B137-E471-1984A8C37C23}"/>
          </ac:grpSpMkLst>
        </pc:grpChg>
        <pc:picChg chg="mod">
          <ac:chgData name="Jack Hinchcliffe (Staff)" userId="107332fb-c3d0-425d-bbcf-f96957e0e55e" providerId="ADAL" clId="{ABC59560-D6F9-44F6-A314-41836124989B}" dt="2026-03-09T13:20:39.142" v="97" actId="962"/>
          <ac:picMkLst>
            <pc:docMk/>
            <pc:sldMk cId="3763355221" sldId="260"/>
            <ac:picMk id="2" creationId="{0A2021D2-FE2A-C3BA-2E0D-F45AA9B4D1A4}"/>
          </ac:picMkLst>
        </pc:picChg>
        <pc:picChg chg="mod">
          <ac:chgData name="Jack Hinchcliffe (Staff)" userId="107332fb-c3d0-425d-bbcf-f96957e0e55e" providerId="ADAL" clId="{ABC59560-D6F9-44F6-A314-41836124989B}" dt="2026-03-09T13:25:39.188" v="234" actId="13244"/>
          <ac:picMkLst>
            <pc:docMk/>
            <pc:sldMk cId="3763355221" sldId="260"/>
            <ac:picMk id="11" creationId="{02E0A0DB-D7D4-60BA-5DC2-62CDE8A5867C}"/>
          </ac:picMkLst>
        </pc:picChg>
      </pc:sldChg>
      <pc:sldChg chg="modSp mod">
        <pc:chgData name="Jack Hinchcliffe (Staff)" userId="107332fb-c3d0-425d-bbcf-f96957e0e55e" providerId="ADAL" clId="{ABC59560-D6F9-44F6-A314-41836124989B}" dt="2026-03-09T13:23:53.891" v="195" actId="33553"/>
        <pc:sldMkLst>
          <pc:docMk/>
          <pc:sldMk cId="3503569526" sldId="261"/>
        </pc:sldMkLst>
        <pc:spChg chg="mod">
          <ac:chgData name="Jack Hinchcliffe (Staff)" userId="107332fb-c3d0-425d-bbcf-f96957e0e55e" providerId="ADAL" clId="{ABC59560-D6F9-44F6-A314-41836124989B}" dt="2026-03-09T13:23:53.891" v="195" actId="33553"/>
          <ac:spMkLst>
            <pc:docMk/>
            <pc:sldMk cId="3503569526" sldId="261"/>
            <ac:spMk id="4" creationId="{84646FAB-66D5-40D9-9EFB-7A24D2F4ED6F}"/>
          </ac:spMkLst>
        </pc:spChg>
        <pc:picChg chg="mod">
          <ac:chgData name="Jack Hinchcliffe (Staff)" userId="107332fb-c3d0-425d-bbcf-f96957e0e55e" providerId="ADAL" clId="{ABC59560-D6F9-44F6-A314-41836124989B}" dt="2026-03-09T13:21:01.335" v="101" actId="962"/>
          <ac:picMkLst>
            <pc:docMk/>
            <pc:sldMk cId="3503569526" sldId="261"/>
            <ac:picMk id="2" creationId="{823C5B7C-ADC3-2124-CB76-B2C0ACFA9FA0}"/>
          </ac:picMkLst>
        </pc:picChg>
      </pc:sldChg>
      <pc:sldChg chg="modSp mod">
        <pc:chgData name="Jack Hinchcliffe (Staff)" userId="107332fb-c3d0-425d-bbcf-f96957e0e55e" providerId="ADAL" clId="{ABC59560-D6F9-44F6-A314-41836124989B}" dt="2026-03-09T13:23:55.507" v="196" actId="33553"/>
        <pc:sldMkLst>
          <pc:docMk/>
          <pc:sldMk cId="3181736369" sldId="262"/>
        </pc:sldMkLst>
        <pc:spChg chg="mod">
          <ac:chgData name="Jack Hinchcliffe (Staff)" userId="107332fb-c3d0-425d-bbcf-f96957e0e55e" providerId="ADAL" clId="{ABC59560-D6F9-44F6-A314-41836124989B}" dt="2026-03-09T13:23:55.507" v="196" actId="33553"/>
          <ac:spMkLst>
            <pc:docMk/>
            <pc:sldMk cId="3181736369" sldId="262"/>
            <ac:spMk id="4" creationId="{84646FAB-66D5-40D9-9EFB-7A24D2F4ED6F}"/>
          </ac:spMkLst>
        </pc:spChg>
        <pc:grpChg chg="mod">
          <ac:chgData name="Jack Hinchcliffe (Staff)" userId="107332fb-c3d0-425d-bbcf-f96957e0e55e" providerId="ADAL" clId="{ABC59560-D6F9-44F6-A314-41836124989B}" dt="2026-03-09T13:21:16.513" v="103" actId="962"/>
          <ac:grpSpMkLst>
            <pc:docMk/>
            <pc:sldMk cId="3181736369" sldId="262"/>
            <ac:grpSpMk id="12" creationId="{F0AC1877-F326-B6D4-BFF0-CA113B9A8D91}"/>
          </ac:grpSpMkLst>
        </pc:grpChg>
        <pc:picChg chg="mod">
          <ac:chgData name="Jack Hinchcliffe (Staff)" userId="107332fb-c3d0-425d-bbcf-f96957e0e55e" providerId="ADAL" clId="{ABC59560-D6F9-44F6-A314-41836124989B}" dt="2026-03-09T13:21:17.767" v="104" actId="962"/>
          <ac:picMkLst>
            <pc:docMk/>
            <pc:sldMk cId="3181736369" sldId="262"/>
            <ac:picMk id="3" creationId="{310290B3-5D22-5692-5191-C52CDA9DB259}"/>
          </ac:picMkLst>
        </pc:picChg>
      </pc:sldChg>
      <pc:sldChg chg="modSp mod">
        <pc:chgData name="Jack Hinchcliffe (Staff)" userId="107332fb-c3d0-425d-bbcf-f96957e0e55e" providerId="ADAL" clId="{ABC59560-D6F9-44F6-A314-41836124989B}" dt="2026-03-09T13:23:57.155" v="197" actId="33553"/>
        <pc:sldMkLst>
          <pc:docMk/>
          <pc:sldMk cId="2497360208" sldId="263"/>
        </pc:sldMkLst>
        <pc:spChg chg="mod">
          <ac:chgData name="Jack Hinchcliffe (Staff)" userId="107332fb-c3d0-425d-bbcf-f96957e0e55e" providerId="ADAL" clId="{ABC59560-D6F9-44F6-A314-41836124989B}" dt="2026-03-09T13:23:57.155" v="197" actId="33553"/>
          <ac:spMkLst>
            <pc:docMk/>
            <pc:sldMk cId="2497360208" sldId="263"/>
            <ac:spMk id="4" creationId="{84646FAB-66D5-40D9-9EFB-7A24D2F4ED6F}"/>
          </ac:spMkLst>
        </pc:spChg>
        <pc:picChg chg="mod">
          <ac:chgData name="Jack Hinchcliffe (Staff)" userId="107332fb-c3d0-425d-bbcf-f96957e0e55e" providerId="ADAL" clId="{ABC59560-D6F9-44F6-A314-41836124989B}" dt="2026-03-09T13:21:18.565" v="105" actId="962"/>
          <ac:picMkLst>
            <pc:docMk/>
            <pc:sldMk cId="2497360208" sldId="263"/>
            <ac:picMk id="3" creationId="{57A6D768-AC2B-2BF9-65B3-F5923C53FC55}"/>
          </ac:picMkLst>
        </pc:picChg>
      </pc:sldChg>
      <pc:sldChg chg="modSp mod">
        <pc:chgData name="Jack Hinchcliffe (Staff)" userId="107332fb-c3d0-425d-bbcf-f96957e0e55e" providerId="ADAL" clId="{ABC59560-D6F9-44F6-A314-41836124989B}" dt="2026-03-09T13:23:58.627" v="198" actId="33553"/>
        <pc:sldMkLst>
          <pc:docMk/>
          <pc:sldMk cId="2687269917" sldId="264"/>
        </pc:sldMkLst>
        <pc:spChg chg="mod">
          <ac:chgData name="Jack Hinchcliffe (Staff)" userId="107332fb-c3d0-425d-bbcf-f96957e0e55e" providerId="ADAL" clId="{ABC59560-D6F9-44F6-A314-41836124989B}" dt="2026-03-09T13:23:58.627" v="198" actId="33553"/>
          <ac:spMkLst>
            <pc:docMk/>
            <pc:sldMk cId="2687269917" sldId="264"/>
            <ac:spMk id="4" creationId="{84646FAB-66D5-40D9-9EFB-7A24D2F4ED6F}"/>
          </ac:spMkLst>
        </pc:spChg>
        <pc:picChg chg="mod">
          <ac:chgData name="Jack Hinchcliffe (Staff)" userId="107332fb-c3d0-425d-bbcf-f96957e0e55e" providerId="ADAL" clId="{ABC59560-D6F9-44F6-A314-41836124989B}" dt="2026-03-09T13:21:19.334" v="106" actId="962"/>
          <ac:picMkLst>
            <pc:docMk/>
            <pc:sldMk cId="2687269917" sldId="264"/>
            <ac:picMk id="2" creationId="{4C37A0D0-1295-DA6B-A6E3-DB5D32D12D9D}"/>
          </ac:picMkLst>
        </pc:picChg>
      </pc:sldChg>
      <pc:sldChg chg="addSp modSp mod">
        <pc:chgData name="Jack Hinchcliffe (Staff)" userId="107332fb-c3d0-425d-bbcf-f96957e0e55e" providerId="ADAL" clId="{ABC59560-D6F9-44F6-A314-41836124989B}" dt="2026-03-09T13:25:53.881" v="238" actId="13244"/>
        <pc:sldMkLst>
          <pc:docMk/>
          <pc:sldMk cId="3138829257" sldId="266"/>
        </pc:sldMkLst>
        <pc:spChg chg="add mod">
          <ac:chgData name="Jack Hinchcliffe (Staff)" userId="107332fb-c3d0-425d-bbcf-f96957e0e55e" providerId="ADAL" clId="{ABC59560-D6F9-44F6-A314-41836124989B}" dt="2026-03-09T13:25:53.881" v="238" actId="13244"/>
          <ac:spMkLst>
            <pc:docMk/>
            <pc:sldMk cId="3138829257" sldId="266"/>
            <ac:spMk id="5" creationId="{95A97529-7CC2-F41B-2997-C377D26993B9}"/>
          </ac:spMkLst>
        </pc:spChg>
        <pc:graphicFrameChg chg="mod">
          <ac:chgData name="Jack Hinchcliffe (Staff)" userId="107332fb-c3d0-425d-bbcf-f96957e0e55e" providerId="ADAL" clId="{ABC59560-D6F9-44F6-A314-41836124989B}" dt="2026-03-09T13:25:48.849" v="237" actId="962"/>
          <ac:graphicFrameMkLst>
            <pc:docMk/>
            <pc:sldMk cId="3138829257" sldId="266"/>
            <ac:graphicFrameMk id="3" creationId="{D66376E4-1A78-0839-2E9F-97A9CA244787}"/>
          </ac:graphicFrameMkLst>
        </pc:graphicFrameChg>
        <pc:picChg chg="mod">
          <ac:chgData name="Jack Hinchcliffe (Staff)" userId="107332fb-c3d0-425d-bbcf-f96957e0e55e" providerId="ADAL" clId="{ABC59560-D6F9-44F6-A314-41836124989B}" dt="2026-03-09T13:21:20.391" v="107" actId="962"/>
          <ac:picMkLst>
            <pc:docMk/>
            <pc:sldMk cId="3138829257" sldId="266"/>
            <ac:picMk id="2" creationId="{6DA41431-DC2C-4337-D7FF-CABBA355AB0C}"/>
          </ac:picMkLst>
        </pc:picChg>
      </pc:sldChg>
      <pc:sldChg chg="modSp mod">
        <pc:chgData name="Jack Hinchcliffe (Staff)" userId="107332fb-c3d0-425d-bbcf-f96957e0e55e" providerId="ADAL" clId="{ABC59560-D6F9-44F6-A314-41836124989B}" dt="2026-03-09T13:24:36.133" v="222"/>
        <pc:sldMkLst>
          <pc:docMk/>
          <pc:sldMk cId="2332521728" sldId="270"/>
        </pc:sldMkLst>
        <pc:spChg chg="mod">
          <ac:chgData name="Jack Hinchcliffe (Staff)" userId="107332fb-c3d0-425d-bbcf-f96957e0e55e" providerId="ADAL" clId="{ABC59560-D6F9-44F6-A314-41836124989B}" dt="2026-03-09T13:21:23.841" v="108" actId="33553"/>
          <ac:spMkLst>
            <pc:docMk/>
            <pc:sldMk cId="2332521728" sldId="270"/>
            <ac:spMk id="4" creationId="{39745652-B1E8-D415-1D69-57973830FE5E}"/>
          </ac:spMkLst>
        </pc:spChg>
        <pc:spChg chg="mod">
          <ac:chgData name="Jack Hinchcliffe (Staff)" userId="107332fb-c3d0-425d-bbcf-f96957e0e55e" providerId="ADAL" clId="{ABC59560-D6F9-44F6-A314-41836124989B}" dt="2026-03-09T13:24:36.133" v="222"/>
          <ac:spMkLst>
            <pc:docMk/>
            <pc:sldMk cId="2332521728" sldId="270"/>
            <ac:spMk id="5" creationId="{5AF85D71-AAD7-C833-DA8D-6A320B733879}"/>
          </ac:spMkLst>
        </pc:spChg>
        <pc:picChg chg="mod">
          <ac:chgData name="Jack Hinchcliffe (Staff)" userId="107332fb-c3d0-425d-bbcf-f96957e0e55e" providerId="ADAL" clId="{ABC59560-D6F9-44F6-A314-41836124989B}" dt="2026-03-09T13:18:38.935" v="87" actId="27614"/>
          <ac:picMkLst>
            <pc:docMk/>
            <pc:sldMk cId="2332521728" sldId="270"/>
            <ac:picMk id="2" creationId="{3BCE142F-C828-0829-CCA2-E901403EE3AD}"/>
          </ac:picMkLst>
        </pc:picChg>
        <pc:picChg chg="mod">
          <ac:chgData name="Jack Hinchcliffe (Staff)" userId="107332fb-c3d0-425d-bbcf-f96957e0e55e" providerId="ADAL" clId="{ABC59560-D6F9-44F6-A314-41836124989B}" dt="2026-03-09T13:24:31.676" v="219" actId="962"/>
          <ac:picMkLst>
            <pc:docMk/>
            <pc:sldMk cId="2332521728" sldId="270"/>
            <ac:picMk id="40" creationId="{C14DDC21-193C-F7D3-6B3D-45E19F3BD348}"/>
          </ac:picMkLst>
        </pc:picChg>
      </pc:sldChg>
      <pc:sldChg chg="modSp mod">
        <pc:chgData name="Jack Hinchcliffe (Staff)" userId="107332fb-c3d0-425d-bbcf-f96957e0e55e" providerId="ADAL" clId="{ABC59560-D6F9-44F6-A314-41836124989B}" dt="2026-03-09T13:25:22.788" v="231" actId="13244"/>
        <pc:sldMkLst>
          <pc:docMk/>
          <pc:sldMk cId="3979758084" sldId="271"/>
        </pc:sldMkLst>
        <pc:spChg chg="mod">
          <ac:chgData name="Jack Hinchcliffe (Staff)" userId="107332fb-c3d0-425d-bbcf-f96957e0e55e" providerId="ADAL" clId="{ABC59560-D6F9-44F6-A314-41836124989B}" dt="2026-03-09T13:23:49.290" v="192" actId="33553"/>
          <ac:spMkLst>
            <pc:docMk/>
            <pc:sldMk cId="3979758084" sldId="271"/>
            <ac:spMk id="4" creationId="{E498F331-AC56-018A-1A96-E285A63C9889}"/>
          </ac:spMkLst>
        </pc:spChg>
        <pc:spChg chg="mod">
          <ac:chgData name="Jack Hinchcliffe (Staff)" userId="107332fb-c3d0-425d-bbcf-f96957e0e55e" providerId="ADAL" clId="{ABC59560-D6F9-44F6-A314-41836124989B}" dt="2026-03-09T13:25:22.788" v="231" actId="13244"/>
          <ac:spMkLst>
            <pc:docMk/>
            <pc:sldMk cId="3979758084" sldId="271"/>
            <ac:spMk id="10" creationId="{13A6C14B-4C8B-8270-76B1-ED29327A75DF}"/>
          </ac:spMkLst>
        </pc:spChg>
        <pc:picChg chg="mod">
          <ac:chgData name="Jack Hinchcliffe (Staff)" userId="107332fb-c3d0-425d-bbcf-f96957e0e55e" providerId="ADAL" clId="{ABC59560-D6F9-44F6-A314-41836124989B}" dt="2026-03-09T13:19:14.104" v="92" actId="962"/>
          <ac:picMkLst>
            <pc:docMk/>
            <pc:sldMk cId="3979758084" sldId="271"/>
            <ac:picMk id="2" creationId="{1B847D58-ABD9-EC1E-6118-E8570651C53E}"/>
          </ac:picMkLst>
        </pc:picChg>
        <pc:picChg chg="mod">
          <ac:chgData name="Jack Hinchcliffe (Staff)" userId="107332fb-c3d0-425d-bbcf-f96957e0e55e" providerId="ADAL" clId="{ABC59560-D6F9-44F6-A314-41836124989B}" dt="2026-03-09T13:25:18.909" v="229" actId="13244"/>
          <ac:picMkLst>
            <pc:docMk/>
            <pc:sldMk cId="3979758084" sldId="271"/>
            <ac:picMk id="8" creationId="{7784656A-ADBC-EA68-B6E8-05F0E233EEF1}"/>
          </ac:picMkLst>
        </pc:picChg>
      </pc:sldChg>
      <pc:sldChg chg="modSp mod">
        <pc:chgData name="Jack Hinchcliffe (Staff)" userId="107332fb-c3d0-425d-bbcf-f96957e0e55e" providerId="ADAL" clId="{ABC59560-D6F9-44F6-A314-41836124989B}" dt="2026-03-09T13:23:52.442" v="194" actId="33553"/>
        <pc:sldMkLst>
          <pc:docMk/>
          <pc:sldMk cId="368344524" sldId="272"/>
        </pc:sldMkLst>
        <pc:spChg chg="mod">
          <ac:chgData name="Jack Hinchcliffe (Staff)" userId="107332fb-c3d0-425d-bbcf-f96957e0e55e" providerId="ADAL" clId="{ABC59560-D6F9-44F6-A314-41836124989B}" dt="2026-03-09T13:23:52.442" v="194" actId="33553"/>
          <ac:spMkLst>
            <pc:docMk/>
            <pc:sldMk cId="368344524" sldId="272"/>
            <ac:spMk id="4" creationId="{C5796EA8-3E2D-3EDF-CBCB-A93F214DC018}"/>
          </ac:spMkLst>
        </pc:spChg>
        <pc:grpChg chg="mod">
          <ac:chgData name="Jack Hinchcliffe (Staff)" userId="107332fb-c3d0-425d-bbcf-f96957e0e55e" providerId="ADAL" clId="{ABC59560-D6F9-44F6-A314-41836124989B}" dt="2026-03-09T13:20:59.001" v="99" actId="962"/>
          <ac:grpSpMkLst>
            <pc:docMk/>
            <pc:sldMk cId="368344524" sldId="272"/>
            <ac:grpSpMk id="12" creationId="{85C825A1-D204-3C9E-D43D-68CFF9586159}"/>
          </ac:grpSpMkLst>
        </pc:grpChg>
        <pc:picChg chg="mod">
          <ac:chgData name="Jack Hinchcliffe (Staff)" userId="107332fb-c3d0-425d-bbcf-f96957e0e55e" providerId="ADAL" clId="{ABC59560-D6F9-44F6-A314-41836124989B}" dt="2026-03-09T13:21:00.231" v="100" actId="962"/>
          <ac:picMkLst>
            <pc:docMk/>
            <pc:sldMk cId="368344524" sldId="272"/>
            <ac:picMk id="2" creationId="{C47C36AA-7422-4A88-62B3-C6C24C1A3CAC}"/>
          </ac:picMkLst>
        </pc:picChg>
      </pc:sldChg>
      <pc:sldChg chg="addSp modSp mod">
        <pc:chgData name="Jack Hinchcliffe (Staff)" userId="107332fb-c3d0-425d-bbcf-f96957e0e55e" providerId="ADAL" clId="{ABC59560-D6F9-44F6-A314-41836124989B}" dt="2026-03-09T13:25:11.673" v="228" actId="13244"/>
        <pc:sldMkLst>
          <pc:docMk/>
          <pc:sldMk cId="1185980552" sldId="273"/>
        </pc:sldMkLst>
        <pc:spChg chg="add mod">
          <ac:chgData name="Jack Hinchcliffe (Staff)" userId="107332fb-c3d0-425d-bbcf-f96957e0e55e" providerId="ADAL" clId="{ABC59560-D6F9-44F6-A314-41836124989B}" dt="2026-03-09T13:25:10.377" v="227" actId="13244"/>
          <ac:spMkLst>
            <pc:docMk/>
            <pc:sldMk cId="1185980552" sldId="273"/>
            <ac:spMk id="3" creationId="{B5FBD265-EE3F-C6D5-7435-4EF0CA251A3E}"/>
          </ac:spMkLst>
        </pc:spChg>
        <pc:graphicFrameChg chg="mod">
          <ac:chgData name="Jack Hinchcliffe (Staff)" userId="107332fb-c3d0-425d-bbcf-f96957e0e55e" providerId="ADAL" clId="{ABC59560-D6F9-44F6-A314-41836124989B}" dt="2026-03-09T13:25:11.673" v="228" actId="13244"/>
          <ac:graphicFrameMkLst>
            <pc:docMk/>
            <pc:sldMk cId="1185980552" sldId="273"/>
            <ac:graphicFrameMk id="4" creationId="{764AF944-75BE-AB7C-BBC2-6C1D9A1259D8}"/>
          </ac:graphicFrameMkLst>
        </pc:graphicFrameChg>
        <pc:picChg chg="mod">
          <ac:chgData name="Jack Hinchcliffe (Staff)" userId="107332fb-c3d0-425d-bbcf-f96957e0e55e" providerId="ADAL" clId="{ABC59560-D6F9-44F6-A314-41836124989B}" dt="2026-03-09T13:18:38.551" v="86" actId="962"/>
          <ac:picMkLst>
            <pc:docMk/>
            <pc:sldMk cId="1185980552" sldId="273"/>
            <ac:picMk id="2" creationId="{4EE4ECC3-F33F-C6E5-2E4C-C509301462EC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F1E64F-CC2F-46C1-BB49-EE09442226D0}" type="datetimeFigureOut">
              <a:rPr lang="en-GB" smtClean="0"/>
              <a:t>09/03/2026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C0550D-D039-4EF6-8D65-2BB6C4E77A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4029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B72673-B463-473A-AE6E-5C3698BD7E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F4A21C-2267-48AF-86E9-E620EC80A5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EC5A33-3761-47C3-95DE-2BF165DDE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73760-2AA3-4DAB-B9A0-7BCCD79DB9BB}" type="datetime1">
              <a:rPr lang="en-GB" smtClean="0"/>
              <a:t>09/03/2026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EB847D-03F7-4E44-B77F-B2EB08DC67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GREAT-2 Training Presentation 1 Introduction V0.1 02-12-22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4B278E-7670-41E4-9918-EF5C3C4D3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15514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7D0C23-7CE5-47AC-B603-C31A174409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AFDEB6-2D8C-4A63-8283-B5306504EB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771ECC-350F-49F5-94A8-3AD2EC1EF9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C2570-D805-4311-B3CE-21ABE610D5E6}" type="datetime1">
              <a:rPr lang="en-GB" smtClean="0"/>
              <a:t>09/03/2026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AB424-C784-40B1-BE01-98564B114B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GREAT-2 Training Presentation 1 Introduction V0.1 02-12-22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343205-FA4A-40F3-805E-ECE126CE32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44457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3570CD1-0D12-4797-9E50-AA85724F5BD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B341C96-7C7F-4E5C-81D0-753993B5B8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8FF059-E35B-4926-ABDB-C46418BC4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A5986-A010-422A-AF11-6636871A2583}" type="datetime1">
              <a:rPr lang="en-GB" smtClean="0"/>
              <a:t>09/03/2026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BE47A7-42DC-4EF9-8FA5-BBC7A703D5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GREAT-2 Training Presentation 1 Introduction V0.1 02-12-22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451B7E-F753-462D-93B1-CA0BB248BC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8978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FF2C9B-4AC1-494B-BA77-04B89E8F8E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49C1CC-63D4-4322-AF81-9144D33D15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34BECC-D184-49BB-9627-46989BDF97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83742-A857-4055-AC86-0EB961BDE55C}" type="datetime1">
              <a:rPr lang="en-GB" smtClean="0"/>
              <a:t>09/03/2026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A718B1-F14B-4CEF-ADE7-A5946BADE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GREAT-2 Training Presentation 1 Introduction V0.1 02-12-22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9ADEE1-DB79-4FEB-A892-FBC88E9005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80047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57591C-F970-4BB1-B59A-D26F65034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02B0D3-08CF-42FA-BB59-F49F9192A4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3B4E0D-DE1F-486B-9130-BF2F42EBA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5AB57-B7E2-4380-A5B1-7A3C2A655302}" type="datetime1">
              <a:rPr lang="en-GB" smtClean="0"/>
              <a:t>09/03/2026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C2F911-B052-4B9A-A00C-68369FA306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GREAT-2 Training Presentation 1 Introduction V0.1 02-12-22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AAE0ED-8D1F-4B5B-81E3-97F155597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1642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6D1C1A-66B8-410E-88F7-CB21FA1A04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148354-3C42-4854-AC0D-21DEC99D26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8CF493-FB8D-48A1-8069-17E5D70F19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0FA15D-6B16-4CA1-9A98-69F896BF6F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B7B8D-D947-432A-9C0A-28297CB4CAB9}" type="datetime1">
              <a:rPr lang="en-GB" smtClean="0"/>
              <a:t>09/03/2026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8E96AA-1633-4747-8244-47646E3E63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GREAT-2 Training Presentation 1 Introduction V0.1 02-12-22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4064C2-A8D9-489D-87CE-D4894C573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4974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E49CF4-F0B3-4F45-9B3D-4BE4A8B730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66F1D9-02F8-435E-B878-17C893E60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01B808-555A-4F69-AD5F-A3ECB61BBC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FA724EB-01B1-4902-8C1E-E772F16B58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1B77F15-D883-4529-9C8B-DB8D243BF3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80127C4-AAC1-4529-9F07-F0CBF4F7E6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D2F4F-3925-43DF-8F03-13140802F73B}" type="datetime1">
              <a:rPr lang="en-GB" smtClean="0"/>
              <a:t>09/03/2026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7616D1E-D3C2-40CC-961B-286CC7A0D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GREAT-2 Training Presentation 1 Introduction V0.1 02-12-22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A401AD7-2ECB-4411-B10B-3728C245B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07987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DE2057-BB0A-4AA2-B82F-523CA8013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7B40822-F1DC-4520-81D5-5693AB5D9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FF03A-D5FE-4EBA-A89E-32504AD4396E}" type="datetime1">
              <a:rPr lang="en-GB" smtClean="0"/>
              <a:t>09/03/2026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0AD1AE-0A84-4C96-BBFA-2903788AF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GREAT-2 Training Presentation 1 Introduction V0.1 02-12-22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D80C16-B016-42C2-818D-70F7A97CB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208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3A04839-0D3A-42F5-B473-E621341C2C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48A0-328B-46BB-84AD-52F1B7198D73}" type="datetime1">
              <a:rPr lang="en-GB" smtClean="0"/>
              <a:t>09/03/2026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AA721E5-A67E-4296-84FD-FF7E70C47F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GREAT-2 Training Presentation 1 Introduction V0.1 02-12-22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D9FCD0-B7A0-45FD-8002-3B7ADBBFB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7985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D06901-313F-4AB5-8492-745BBF3311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57C630-C276-4598-804E-CCB09A751F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DF8294-A6F7-475B-B64E-5C92320BE8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DE852F-200F-4859-9566-091A92C88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91335-CD84-426D-B764-70B4E8F8A2E9}" type="datetime1">
              <a:rPr lang="en-GB" smtClean="0"/>
              <a:t>09/03/2026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FB9D36-5E1E-4792-9268-27F58F8CC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GREAT-2 Training Presentation 1 Introduction V0.1 02-12-22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AE4D3A-F5BF-4D87-B031-0099978D3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8192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2DF2D1-1785-4561-8FE9-427B792BE3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1743DFE-CC7D-4E7C-BF05-38DB4D1804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D41F28-0192-4F74-B534-07975D744C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9C97F0-A32E-4171-93D2-CD769E5666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A9075-2245-44B9-B073-35B1EEF6492B}" type="datetime1">
              <a:rPr lang="en-GB" smtClean="0"/>
              <a:t>09/03/2026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0161AC-137F-4F59-9901-1C91B5ED1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GREAT-2 Training Presentation 1 Introduction V0.1 02-12-22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C70FC5-DBFC-4C43-A687-7DE7345BB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4391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D1E102-428B-484B-A3CF-F6F6297E4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A5BAC4-FF72-453F-A3D9-0F3C0E63CC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701867-11C0-4366-96AF-AF77556E8D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7E8683-AB5C-40F0-9976-DAD9A9256C6F}" type="datetime1">
              <a:rPr lang="en-GB" smtClean="0"/>
              <a:t>09/03/2026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FA0BD3-636E-4DC8-BA51-CAFA2BDC6B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/>
              <a:t>GREAT-2 Training Presentation 1 Introduction V0.1 02-12-22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EC18D0-15F4-4ADA-A4D4-BD1C685DFA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C25873-D336-487A-A319-996D5E8BF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1358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B875D-9A46-69BD-8A36-D933A57C95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27079"/>
            <a:ext cx="9144000" cy="991394"/>
          </a:xfrm>
        </p:spPr>
        <p:txBody>
          <a:bodyPr>
            <a:normAutofit/>
          </a:bodyPr>
          <a:lstStyle/>
          <a:p>
            <a:r>
              <a:rPr lang="en-GB" sz="4400" b="1" dirty="0">
                <a:solidFill>
                  <a:srgbClr val="3595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Trial Visits</a:t>
            </a:r>
            <a:endParaRPr lang="en-GB" sz="7200" dirty="0">
              <a:solidFill>
                <a:srgbClr val="359568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6F9D7F3-8CE6-43E2-A3E0-5D15EED0D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0416" y="6173787"/>
            <a:ext cx="4114800" cy="365125"/>
          </a:xfrm>
        </p:spPr>
        <p:txBody>
          <a:bodyPr/>
          <a:lstStyle/>
          <a:p>
            <a:pPr algn="l"/>
            <a:r>
              <a:rPr lang="en-GB" dirty="0">
                <a:solidFill>
                  <a:schemeClr val="tx1"/>
                </a:solidFill>
              </a:rPr>
              <a:t>3 ESCAPE Training Presentation Trial Visits V1 30-01-26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788640-EEF7-466C-9813-970DB2D84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1</a:t>
            </a:fld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8379829-02D8-7FDF-6105-84D9325426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6704" y="1335406"/>
            <a:ext cx="2218592" cy="1595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85226F2-297A-D110-0C9F-0E5E2DE0FC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1624" y="150802"/>
            <a:ext cx="4432176" cy="688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0993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4646FAB-66D5-40D9-9EFB-7A24D2F4ED6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20642" y="734294"/>
            <a:ext cx="10950716" cy="95410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35956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Visit 3 during treatment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35956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Phone call, week 2 (+/- 3 days)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85F2A3-826B-45FA-B3F0-2FE428153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10</a:t>
            </a:fld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684112C-BD08-CB89-183B-8B5A8D13F54A}"/>
              </a:ext>
            </a:extLst>
          </p:cNvPr>
          <p:cNvSpPr txBox="1"/>
          <p:nvPr/>
        </p:nvSpPr>
        <p:spPr>
          <a:xfrm>
            <a:off x="620641" y="1790994"/>
            <a:ext cx="10519307" cy="3594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/>
              <a:t>Continued Consent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/>
              <a:t>Record any changes to con meds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/>
              <a:t>Record any AEs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/>
              <a:t>Record any exacerbations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/>
              <a:t>Review any routine sputum sample results since previous visit (record on eCRF)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/>
              <a:t>Review completion of symptom diary (paper or electronic)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/>
              <a:t>Verbal check of trial treatment compliance (record under trial treatment form on eCRF)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23C5B7C-ADC3-2124-CB76-B2C0ACFA9F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1624" y="136525"/>
            <a:ext cx="4432176" cy="688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5695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4646FAB-66D5-40D9-9EFB-7A24D2F4ED6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20642" y="1109198"/>
            <a:ext cx="10950716" cy="95410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35956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Visit 4 end of treatment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35956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Week 12 – 14 (+ 7 days)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85F2A3-826B-45FA-B3F0-2FE428153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11</a:t>
            </a:fld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BA08AB-8530-0551-0CE1-5871D492B63D}"/>
              </a:ext>
            </a:extLst>
          </p:cNvPr>
          <p:cNvSpPr txBox="1"/>
          <p:nvPr/>
        </p:nvSpPr>
        <p:spPr>
          <a:xfrm>
            <a:off x="620642" y="2316313"/>
            <a:ext cx="10391487" cy="38164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/>
              <a:t>Continued consent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/>
              <a:t>Vital signs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/>
              <a:t>Record any changes to con meds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/>
              <a:t>Record any AEs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/>
              <a:t>Record any exacerbations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/>
              <a:t>Collect clinical sputum sample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/>
              <a:t>Collect research sputum sample (to be posted by research team or participant)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/>
              <a:t>Review any routine sputum sample results since previous visit (record on eCRF)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/>
              <a:t>Questionnaires (to be self-completed by participant during visit)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/>
              <a:t>Review completion of symptom diary (paper or electronic)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/>
              <a:t>Verbal check of trial treatment compliance (record under trial treatment form on eCRF) </a:t>
            </a:r>
          </a:p>
        </p:txBody>
      </p:sp>
      <p:grpSp>
        <p:nvGrpSpPr>
          <p:cNvPr id="12" name="Group 11" descr="For participants randomised to eradication treatment: &#10;visit 4 should only take place after the completion of           3-months inhaled antibiotics&#10;">
            <a:extLst>
              <a:ext uri="{FF2B5EF4-FFF2-40B4-BE49-F238E27FC236}">
                <a16:creationId xmlns:a16="http://schemas.microsoft.com/office/drawing/2014/main" id="{F0AC1877-F326-B6D4-BFF0-CA113B9A8D91}"/>
              </a:ext>
            </a:extLst>
          </p:cNvPr>
          <p:cNvGrpSpPr/>
          <p:nvPr/>
        </p:nvGrpSpPr>
        <p:grpSpPr>
          <a:xfrm>
            <a:off x="4788310" y="1185079"/>
            <a:ext cx="7403690" cy="1295868"/>
            <a:chOff x="4788310" y="389551"/>
            <a:chExt cx="7403690" cy="1295868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C67EECFD-93ED-C81E-5DE4-84F6B512A8ED}"/>
                </a:ext>
              </a:extLst>
            </p:cNvPr>
            <p:cNvSpPr txBox="1"/>
            <p:nvPr/>
          </p:nvSpPr>
          <p:spPr>
            <a:xfrm>
              <a:off x="6464653" y="389551"/>
              <a:ext cx="5727347" cy="129586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GB" dirty="0"/>
                <a:t>For participants randomised to eradication treatment: </a:t>
              </a:r>
            </a:p>
            <a:p>
              <a:pPr>
                <a:lnSpc>
                  <a:spcPct val="150000"/>
                </a:lnSpc>
              </a:pPr>
              <a:r>
                <a:rPr lang="en-GB" dirty="0"/>
                <a:t>visit 4 should only take place after the completion of           3-months inhaled antibiotics</a:t>
              </a:r>
            </a:p>
          </p:txBody>
        </p: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0211F7DE-83EF-B47D-98EE-9462E7694FC4}"/>
                </a:ext>
              </a:extLst>
            </p:cNvPr>
            <p:cNvCxnSpPr>
              <a:cxnSpLocks/>
            </p:cNvCxnSpPr>
            <p:nvPr/>
          </p:nvCxnSpPr>
          <p:spPr>
            <a:xfrm>
              <a:off x="4788310" y="1022555"/>
              <a:ext cx="1676343" cy="0"/>
            </a:xfrm>
            <a:prstGeom prst="straightConnector1">
              <a:avLst/>
            </a:prstGeom>
            <a:ln w="38100">
              <a:solidFill>
                <a:srgbClr val="359568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310290B3-5D22-5692-5191-C52CDA9DB2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1624" y="196682"/>
            <a:ext cx="4432176" cy="688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736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4646FAB-66D5-40D9-9EFB-7A24D2F4ED6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20642" y="909772"/>
            <a:ext cx="10950716" cy="95410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35956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Visit 5 Follow up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35956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Week 52 (+/- 14 days)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35956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85F2A3-826B-45FA-B3F0-2FE428153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12</a:t>
            </a:fld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C025F4B-409F-733E-FB41-332E4DBA8888}"/>
              </a:ext>
            </a:extLst>
          </p:cNvPr>
          <p:cNvSpPr txBox="1"/>
          <p:nvPr/>
        </p:nvSpPr>
        <p:spPr>
          <a:xfrm>
            <a:off x="620642" y="2096857"/>
            <a:ext cx="9604906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/>
              <a:t>Continued consent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/>
              <a:t>Vital signs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/>
              <a:t>Record any changes to con meds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/>
              <a:t>Record any AEs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/>
              <a:t>Record any exacerbations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/>
              <a:t>Collect clinical sputum sample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/>
              <a:t>Collect research sputum sample (to be posted by research team or participant)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/>
              <a:t>Review any routine sputum sample results since previous visit (record on eCRF)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/>
              <a:t>Questionnaires (to be self-completed by participant during visit)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/>
              <a:t>Review completion of symptom diary (paper or electronic)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7A6D768-AC2B-2BF9-65B3-F5923C53FC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1624" y="222146"/>
            <a:ext cx="4432176" cy="688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3602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4646FAB-66D5-40D9-9EFB-7A24D2F4ED6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20642" y="1106514"/>
            <a:ext cx="10950716" cy="95410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35956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Visit 6, Final Assessment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35956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Week 104 (+/- 14 days)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85F2A3-826B-45FA-B3F0-2FE428153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13</a:t>
            </a:fld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A14A217-8564-C561-0E81-2379749D8A61}"/>
              </a:ext>
            </a:extLst>
          </p:cNvPr>
          <p:cNvSpPr txBox="1"/>
          <p:nvPr/>
        </p:nvSpPr>
        <p:spPr>
          <a:xfrm>
            <a:off x="620642" y="2273611"/>
            <a:ext cx="10263668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/>
              <a:t>Continued consent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/>
              <a:t>Vital signs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/>
              <a:t>Record any changes to con meds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/>
              <a:t>Record AEs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/>
              <a:t>Record any exacerbations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/>
              <a:t>Collect clinical sputum sample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/>
              <a:t>Collect research sputum sample (to be posted by research team or participant)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/>
              <a:t>Review any routine sputum sample results since previous visit (record on eCRF)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/>
              <a:t>Questionnaires (to be self-completed by participant during visit)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/>
              <a:t>Review completion of symptom diary (paper or electronic)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C37A0D0-1295-DA6B-A6E3-DB5D32D12D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1624" y="417606"/>
            <a:ext cx="4432176" cy="688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2699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5A97529-7CC2-F41B-2997-C377D26993B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Visit windows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4646FAB-66D5-40D9-9EFB-7A24D2F4ED6F}"/>
              </a:ext>
            </a:extLst>
          </p:cNvPr>
          <p:cNvSpPr txBox="1"/>
          <p:nvPr/>
        </p:nvSpPr>
        <p:spPr>
          <a:xfrm>
            <a:off x="620642" y="1101475"/>
            <a:ext cx="10950716" cy="562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3595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Visit windows</a:t>
            </a:r>
          </a:p>
          <a:p>
            <a:endParaRPr lang="en-GB" sz="2800" b="1" dirty="0">
              <a:solidFill>
                <a:srgbClr val="4E95D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800" b="1" dirty="0">
              <a:solidFill>
                <a:srgbClr val="4E95D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800" b="1" dirty="0">
              <a:solidFill>
                <a:srgbClr val="4E95D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800" b="1" dirty="0">
              <a:solidFill>
                <a:srgbClr val="4E95D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800" b="1" dirty="0">
              <a:solidFill>
                <a:srgbClr val="4E95D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800" b="1" dirty="0">
              <a:solidFill>
                <a:srgbClr val="4E95D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Missed trial assessments or trial medication, or visits completed outside the visit window, will not be reported as breaches, where this is due to participant choice or a clinical decision.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endParaRPr lang="en-GB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†</a:t>
            </a:r>
            <a:r>
              <a:rPr lang="en-GB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 participants randomised to receive eradication treatment, visit 4 should take place within 7 days of the completion of inhaled antibiotic treatment. Those randomised to background </a:t>
            </a:r>
            <a:r>
              <a:rPr lang="en-GB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thera</a:t>
            </a: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visit 4 should take place at 12 weeks (+7) days.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b="1" dirty="0">
              <a:solidFill>
                <a:srgbClr val="00748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66376E4-1A78-0839-2E9F-97A9CA2447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2553384"/>
              </p:ext>
            </p:extLst>
          </p:nvPr>
        </p:nvGraphicFramePr>
        <p:xfrm>
          <a:off x="724159" y="2124775"/>
          <a:ext cx="8911087" cy="1665022"/>
        </p:xfrm>
        <a:graphic>
          <a:graphicData uri="http://schemas.openxmlformats.org/drawingml/2006/table">
            <a:tbl>
              <a:tblPr firstRow="1" firstCol="1" bandRow="1"/>
              <a:tblGrid>
                <a:gridCol w="1322019">
                  <a:extLst>
                    <a:ext uri="{9D8B030D-6E8A-4147-A177-3AD203B41FA5}">
                      <a16:colId xmlns:a16="http://schemas.microsoft.com/office/drawing/2014/main" val="2956465744"/>
                    </a:ext>
                  </a:extLst>
                </a:gridCol>
                <a:gridCol w="1580992">
                  <a:extLst>
                    <a:ext uri="{9D8B030D-6E8A-4147-A177-3AD203B41FA5}">
                      <a16:colId xmlns:a16="http://schemas.microsoft.com/office/drawing/2014/main" val="2971450380"/>
                    </a:ext>
                  </a:extLst>
                </a:gridCol>
                <a:gridCol w="1516530">
                  <a:extLst>
                    <a:ext uri="{9D8B030D-6E8A-4147-A177-3AD203B41FA5}">
                      <a16:colId xmlns:a16="http://schemas.microsoft.com/office/drawing/2014/main" val="4117893001"/>
                    </a:ext>
                  </a:extLst>
                </a:gridCol>
                <a:gridCol w="1617016">
                  <a:extLst>
                    <a:ext uri="{9D8B030D-6E8A-4147-A177-3AD203B41FA5}">
                      <a16:colId xmlns:a16="http://schemas.microsoft.com/office/drawing/2014/main" val="2988524811"/>
                    </a:ext>
                  </a:extLst>
                </a:gridCol>
                <a:gridCol w="1437265">
                  <a:extLst>
                    <a:ext uri="{9D8B030D-6E8A-4147-A177-3AD203B41FA5}">
                      <a16:colId xmlns:a16="http://schemas.microsoft.com/office/drawing/2014/main" val="1738356366"/>
                    </a:ext>
                  </a:extLst>
                </a:gridCol>
                <a:gridCol w="1437265">
                  <a:extLst>
                    <a:ext uri="{9D8B030D-6E8A-4147-A177-3AD203B41FA5}">
                      <a16:colId xmlns:a16="http://schemas.microsoft.com/office/drawing/2014/main" val="3021214807"/>
                    </a:ext>
                  </a:extLst>
                </a:gridCol>
              </a:tblGrid>
              <a:tr h="2941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Visit 1</a:t>
                      </a:r>
                      <a:endParaRPr lang="en-GB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Visit 2</a:t>
                      </a:r>
                      <a:endParaRPr lang="en-GB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Visit 3 </a:t>
                      </a:r>
                      <a:endParaRPr lang="en-GB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Visit 4</a:t>
                      </a:r>
                      <a:endParaRPr lang="en-GB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Visit 5</a:t>
                      </a:r>
                      <a:endParaRPr lang="en-GB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Visit 6</a:t>
                      </a:r>
                      <a:endParaRPr lang="en-GB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5801448"/>
                  </a:ext>
                </a:extLst>
              </a:tr>
              <a:tr h="6155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Screening</a:t>
                      </a:r>
                      <a:endParaRPr lang="en-GB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Randomisation</a:t>
                      </a:r>
                      <a:endParaRPr lang="en-GB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Phone call </a:t>
                      </a:r>
                      <a:endParaRPr lang="en-GB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Follow-up assessments</a:t>
                      </a:r>
                      <a:endParaRPr lang="en-GB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Follow-up assessments</a:t>
                      </a:r>
                      <a:endParaRPr lang="en-GB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Final Assessments</a:t>
                      </a:r>
                      <a:endParaRPr lang="en-GB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69393886"/>
                  </a:ext>
                </a:extLst>
              </a:tr>
              <a:tr h="7553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Day -35 to 0</a:t>
                      </a:r>
                      <a:endParaRPr lang="en-GB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Day 0</a:t>
                      </a:r>
                      <a:endParaRPr lang="en-GB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Week 2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(+/- 3 days)</a:t>
                      </a:r>
                      <a:endParaRPr lang="en-GB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GB" sz="14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† </a:t>
                      </a: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Week 12 – 14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(+ 7 days)</a:t>
                      </a:r>
                      <a:endParaRPr lang="en-GB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Week 52 </a:t>
                      </a:r>
                      <a:endParaRPr lang="en-GB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(+/- 14 days)</a:t>
                      </a:r>
                      <a:endParaRPr lang="en-GB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Week 104 </a:t>
                      </a:r>
                      <a:endParaRPr lang="en-GB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(+/- 14 days)</a:t>
                      </a:r>
                      <a:endParaRPr lang="en-GB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01821263"/>
                  </a:ext>
                </a:extLst>
              </a:tr>
            </a:tbl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85F2A3-826B-45FA-B3F0-2FE428153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14</a:t>
            </a:fld>
            <a:endParaRPr lang="en-GB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DA41431-DC2C-4337-D7FF-CABBA355AB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1624" y="245371"/>
            <a:ext cx="4432176" cy="688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8292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90406B-F806-C73F-2BE3-BEB1B2AB6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9745652-B1E8-D415-1D69-57973830FE5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20642" y="572916"/>
            <a:ext cx="10950716" cy="523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35956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Overview of trial visits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35956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0" name="Picture 39" descr="Screenshot of overview of visits and what stage of the trial they happen and what the visits will involve">
            <a:extLst>
              <a:ext uri="{FF2B5EF4-FFF2-40B4-BE49-F238E27FC236}">
                <a16:creationId xmlns:a16="http://schemas.microsoft.com/office/drawing/2014/main" id="{C14DDC21-193C-F7D3-6B3D-45E19F3BD3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83" y="1096136"/>
            <a:ext cx="7758407" cy="500096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AF85D71-AAD7-C833-DA8D-6A320B733879}"/>
              </a:ext>
            </a:extLst>
          </p:cNvPr>
          <p:cNvSpPr txBox="1"/>
          <p:nvPr/>
        </p:nvSpPr>
        <p:spPr>
          <a:xfrm>
            <a:off x="8113862" y="3273454"/>
            <a:ext cx="407813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ESCAPE</a:t>
            </a:r>
            <a:r>
              <a:rPr lang="en-GB" sz="18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is designed to be pragmatic and embedded within normal practice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966542-BD67-FA10-3C86-0E9ED18878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2</a:t>
            </a:fld>
            <a:endParaRPr lang="en-GB"/>
          </a:p>
        </p:txBody>
      </p:sp>
      <p:pic>
        <p:nvPicPr>
          <p:cNvPr id="2" name="Picture 1" descr="Logos of four organizations are displayed in a horizontal row: Tayside Clinical Trials Unit (tctu) with a red and blue design, University of Dundee with a blue shield emblem, NHS Tayside featuring a blue NHS logo with &quot;Tayside&quot; underneath, and ESCAPE showing green lungs icon with the word &quot;ESCAPE&quot; below. These logos represent collaborating institutions involved in clinical trials or healthcare research initiatives.&#10;&#10;AI-generated content may be incorrect.">
            <a:extLst>
              <a:ext uri="{FF2B5EF4-FFF2-40B4-BE49-F238E27FC236}">
                <a16:creationId xmlns:a16="http://schemas.microsoft.com/office/drawing/2014/main" id="{3BCE142F-C828-0829-CCA2-E901403EE3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7341" y="147982"/>
            <a:ext cx="4432176" cy="688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5217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E93084D-B577-98F8-3DD3-BCD230D9262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All visits part 1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4646FAB-66D5-40D9-9EFB-7A24D2F4ED6F}"/>
              </a:ext>
            </a:extLst>
          </p:cNvPr>
          <p:cNvSpPr txBox="1">
            <a:spLocks/>
          </p:cNvSpPr>
          <p:nvPr/>
        </p:nvSpPr>
        <p:spPr>
          <a:xfrm>
            <a:off x="620642" y="789158"/>
            <a:ext cx="10950716" cy="56653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35956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All visits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35956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Participant Payment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Participants will not receive payment for participation, but reasonable travel expenses will be reimbursed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srgbClr val="4E95D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GB" sz="5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Arial" panose="020B060402020202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35956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Participant Identity</a:t>
            </a:r>
          </a:p>
          <a:p>
            <a:pPr marL="352425" marR="0" lvl="0" indent="-352425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2865755" algn="ctr"/>
                <a:tab pos="5731510" algn="r"/>
              </a:tabLst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+mn-cs"/>
              </a:rPr>
              <a:t>Participant identity should be checked at each visit. Some examples of identification are listed below: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>
                <a:tab pos="2865755" algn="ctr"/>
                <a:tab pos="5731510" algn="r"/>
                <a:tab pos="762000" algn="l"/>
              </a:tabLst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+mn-cs"/>
              </a:rPr>
              <a:t>Passport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>
                <a:tab pos="2865755" algn="ctr"/>
                <a:tab pos="5731510" algn="r"/>
                <a:tab pos="762000" algn="l"/>
              </a:tabLst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+mn-cs"/>
              </a:rPr>
              <a:t>Driving licence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>
                <a:tab pos="2865755" algn="ctr"/>
                <a:tab pos="5731510" algn="r"/>
                <a:tab pos="762000" algn="l"/>
              </a:tabLst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+mn-cs"/>
              </a:rPr>
              <a:t>Current matriculation card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>
                <a:tab pos="2865755" algn="ctr"/>
                <a:tab pos="5731510" algn="r"/>
                <a:tab pos="762000" algn="l"/>
              </a:tabLst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+mn-cs"/>
              </a:rPr>
              <a:t>Young person’s or senior citizen’s railcard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>
                <a:tab pos="2865755" algn="ctr"/>
                <a:tab pos="5731510" algn="r"/>
                <a:tab pos="762000" algn="l"/>
              </a:tabLst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+mn-cs"/>
              </a:rPr>
              <a:t>Proof of Address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>
                <a:tab pos="2865755" algn="ctr"/>
                <a:tab pos="5731510" algn="r"/>
                <a:tab pos="762000" algn="l"/>
              </a:tabLst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+mn-cs"/>
              </a:rPr>
              <a:t>National Insurance Card </a:t>
            </a:r>
          </a:p>
          <a:p>
            <a:pPr marL="342900" marR="0" lvl="0" indent="-3429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Symbol" panose="05050102010706020507" pitchFamily="18" charset="2"/>
              <a:buChar char=""/>
              <a:tabLst>
                <a:tab pos="2865755" algn="ctr"/>
                <a:tab pos="5731510" algn="r"/>
                <a:tab pos="762000" algn="l"/>
              </a:tabLst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+mn-cs"/>
              </a:rPr>
              <a:t>CHI Number/Medical Card </a:t>
            </a: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2865755" algn="ctr"/>
                <a:tab pos="5731510" algn="r"/>
                <a:tab pos="762000" algn="l"/>
              </a:tabLst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35956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Scheduling Visits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>
                <a:tab pos="2865755" algn="ctr"/>
                <a:tab pos="5731510" algn="r"/>
                <a:tab pos="762000" algn="l"/>
              </a:tabLst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Visits should take place Monday – Thursdays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>
                <a:tab pos="2865755" algn="ctr"/>
                <a:tab pos="5731510" algn="r"/>
                <a:tab pos="762000" algn="l"/>
              </a:tabLst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If research sputum samples are posted from site to research team labs, this will ensure the sample arrives before the weekend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Arial" panose="020B0604020202020204" pitchFamily="34" charset="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00748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85F2A3-826B-45FA-B3F0-2FE428153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3</a:t>
            </a:fld>
            <a:endParaRPr lang="en-GB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2A7E1D7-85F9-6545-EB3C-E99E8EE9F2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9182" y="403445"/>
            <a:ext cx="4432176" cy="688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8649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C0A323C-7BCA-A9BF-70C3-7F30A570512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All visits part 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4646FAB-66D5-40D9-9EFB-7A24D2F4ED6F}"/>
              </a:ext>
            </a:extLst>
          </p:cNvPr>
          <p:cNvSpPr txBox="1">
            <a:spLocks/>
          </p:cNvSpPr>
          <p:nvPr/>
        </p:nvSpPr>
        <p:spPr>
          <a:xfrm>
            <a:off x="620642" y="789158"/>
            <a:ext cx="1095071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35956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All visits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35956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Participant trial ID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All participants consented to the trial must be allocated a participant ID number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Participant ID numbers are made up of four numbers: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First two numbers to indicate the site and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Last two indicate the participant number at that site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E.g. 0101 is the first participant at site one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Use participant ID numbers in order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Ensure site ID is correct for your site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If participant fails screening, and does not go on to randomisation, their participant ID number should not be re-used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35956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Worksheets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srgbClr val="35956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Worksheets are available to facilitate data collection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Their use is not mandatory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If worksheets are used to record source data, they must be filed in the medical notes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85F2A3-826B-45FA-B3F0-2FE428153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C25873-D336-487A-A319-996D5E8BF62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A4D9A56-6FFD-6F78-8001-CFFABDFC9E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9182" y="363176"/>
            <a:ext cx="4432176" cy="688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6891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66CB34-0F37-69CB-E62F-8C7B24E1B4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5FBD265-EE3F-C6D5-7435-4EF0CA251A3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Trial Activities per visit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64AF944-75BE-AB7C-BBC2-6C1D9A1259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6784182"/>
              </p:ext>
            </p:extLst>
          </p:nvPr>
        </p:nvGraphicFramePr>
        <p:xfrm>
          <a:off x="975851" y="690077"/>
          <a:ext cx="9748374" cy="603139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04374">
                  <a:extLst>
                    <a:ext uri="{9D8B030D-6E8A-4147-A177-3AD203B41FA5}">
                      <a16:colId xmlns:a16="http://schemas.microsoft.com/office/drawing/2014/main" val="2320983405"/>
                    </a:ext>
                  </a:extLst>
                </a:gridCol>
                <a:gridCol w="1224000">
                  <a:extLst>
                    <a:ext uri="{9D8B030D-6E8A-4147-A177-3AD203B41FA5}">
                      <a16:colId xmlns:a16="http://schemas.microsoft.com/office/drawing/2014/main" val="2663557658"/>
                    </a:ext>
                  </a:extLst>
                </a:gridCol>
                <a:gridCol w="1224000">
                  <a:extLst>
                    <a:ext uri="{9D8B030D-6E8A-4147-A177-3AD203B41FA5}">
                      <a16:colId xmlns:a16="http://schemas.microsoft.com/office/drawing/2014/main" val="835503040"/>
                    </a:ext>
                  </a:extLst>
                </a:gridCol>
                <a:gridCol w="1224000">
                  <a:extLst>
                    <a:ext uri="{9D8B030D-6E8A-4147-A177-3AD203B41FA5}">
                      <a16:colId xmlns:a16="http://schemas.microsoft.com/office/drawing/2014/main" val="610133373"/>
                    </a:ext>
                  </a:extLst>
                </a:gridCol>
                <a:gridCol w="1224000">
                  <a:extLst>
                    <a:ext uri="{9D8B030D-6E8A-4147-A177-3AD203B41FA5}">
                      <a16:colId xmlns:a16="http://schemas.microsoft.com/office/drawing/2014/main" val="2159460032"/>
                    </a:ext>
                  </a:extLst>
                </a:gridCol>
                <a:gridCol w="1224000">
                  <a:extLst>
                    <a:ext uri="{9D8B030D-6E8A-4147-A177-3AD203B41FA5}">
                      <a16:colId xmlns:a16="http://schemas.microsoft.com/office/drawing/2014/main" val="3385192992"/>
                    </a:ext>
                  </a:extLst>
                </a:gridCol>
                <a:gridCol w="1224000">
                  <a:extLst>
                    <a:ext uri="{9D8B030D-6E8A-4147-A177-3AD203B41FA5}">
                      <a16:colId xmlns:a16="http://schemas.microsoft.com/office/drawing/2014/main" val="133624980"/>
                    </a:ext>
                  </a:extLst>
                </a:gridCol>
              </a:tblGrid>
              <a:tr h="216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Visit 1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Visit 2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Visit 3 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Visit 4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Visit 5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Visit 6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/>
                </a:tc>
                <a:extLst>
                  <a:ext uri="{0D108BD9-81ED-4DB2-BD59-A6C34878D82A}">
                    <a16:rowId xmlns:a16="http://schemas.microsoft.com/office/drawing/2014/main" val="1893903795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Screening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Randomisation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Phone call 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Follow-up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Follow-up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Final Visit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/>
                </a:tc>
                <a:extLst>
                  <a:ext uri="{0D108BD9-81ED-4DB2-BD59-A6C34878D82A}">
                    <a16:rowId xmlns:a16="http://schemas.microsoft.com/office/drawing/2014/main" val="3613835542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Informed consent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extLst>
                  <a:ext uri="{0D108BD9-81ED-4DB2-BD59-A6C34878D82A}">
                    <a16:rowId xmlns:a16="http://schemas.microsoft.com/office/drawing/2014/main" val="675359842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Eligibility check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extLst>
                  <a:ext uri="{0D108BD9-81ED-4DB2-BD59-A6C34878D82A}">
                    <a16:rowId xmlns:a16="http://schemas.microsoft.com/office/drawing/2014/main" val="431724223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Medical history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extLst>
                  <a:ext uri="{0D108BD9-81ED-4DB2-BD59-A6C34878D82A}">
                    <a16:rowId xmlns:a16="http://schemas.microsoft.com/office/drawing/2014/main" val="3040565286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Demographics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extLst>
                  <a:ext uri="{0D108BD9-81ED-4DB2-BD59-A6C34878D82A}">
                    <a16:rowId xmlns:a16="http://schemas.microsoft.com/office/drawing/2014/main" val="3270157519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Concomitant medications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extLst>
                  <a:ext uri="{0D108BD9-81ED-4DB2-BD59-A6C34878D82A}">
                    <a16:rowId xmlns:a16="http://schemas.microsoft.com/office/drawing/2014/main" val="173617272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Pregnancy test, if required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extLst>
                  <a:ext uri="{0D108BD9-81ED-4DB2-BD59-A6C34878D82A}">
                    <a16:rowId xmlns:a16="http://schemas.microsoft.com/office/drawing/2014/main" val="4005210323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ECG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extLst>
                  <a:ext uri="{0D108BD9-81ED-4DB2-BD59-A6C34878D82A}">
                    <a16:rowId xmlns:a16="http://schemas.microsoft.com/office/drawing/2014/main" val="3569073946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Weight &amp; Height 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extLst>
                  <a:ext uri="{0D108BD9-81ED-4DB2-BD59-A6C34878D82A}">
                    <a16:rowId xmlns:a16="http://schemas.microsoft.com/office/drawing/2014/main" val="3921176766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Temp, BP, Pulse O</a:t>
                      </a:r>
                      <a:r>
                        <a:rPr lang="en-US" sz="1200" baseline="-25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sats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extLst>
                  <a:ext uri="{0D108BD9-81ED-4DB2-BD59-A6C34878D82A}">
                    <a16:rowId xmlns:a16="http://schemas.microsoft.com/office/drawing/2014/main" val="2687273377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Physical examination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extLst>
                  <a:ext uri="{0D108BD9-81ED-4DB2-BD59-A6C34878D82A}">
                    <a16:rowId xmlns:a16="http://schemas.microsoft.com/office/drawing/2014/main" val="2323439822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BSI score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GB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extLst>
                  <a:ext uri="{0D108BD9-81ED-4DB2-BD59-A6C34878D82A}">
                    <a16:rowId xmlns:a16="http://schemas.microsoft.com/office/drawing/2014/main" val="1613985518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Clinical sputum sample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X*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extLst>
                  <a:ext uri="{0D108BD9-81ED-4DB2-BD59-A6C34878D82A}">
                    <a16:rowId xmlns:a16="http://schemas.microsoft.com/office/drawing/2014/main" val="4558813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Research sputum sample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extLst>
                  <a:ext uri="{0D108BD9-81ED-4DB2-BD59-A6C34878D82A}">
                    <a16:rowId xmlns:a16="http://schemas.microsoft.com/office/drawing/2014/main" val="912568977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QoL-B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extLst>
                  <a:ext uri="{0D108BD9-81ED-4DB2-BD59-A6C34878D82A}">
                    <a16:rowId xmlns:a16="http://schemas.microsoft.com/office/drawing/2014/main" val="956531451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CAAT 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extLst>
                  <a:ext uri="{0D108BD9-81ED-4DB2-BD59-A6C34878D82A}">
                    <a16:rowId xmlns:a16="http://schemas.microsoft.com/office/drawing/2014/main" val="3603804248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EQ-5D-5L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extLst>
                  <a:ext uri="{0D108BD9-81ED-4DB2-BD59-A6C34878D82A}">
                    <a16:rowId xmlns:a16="http://schemas.microsoft.com/office/drawing/2014/main" val="567247487"/>
                  </a:ext>
                </a:extLst>
              </a:tr>
              <a:tr h="4254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BEST diary ** (continuous throughout the trial)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extLst>
                  <a:ext uri="{0D108BD9-81ED-4DB2-BD59-A6C34878D82A}">
                    <a16:rowId xmlns:a16="http://schemas.microsoft.com/office/drawing/2014/main" val="2350171598"/>
                  </a:ext>
                </a:extLst>
              </a:tr>
              <a:tr h="4151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Review of routine sputum culture results for </a:t>
                      </a:r>
                      <a:r>
                        <a:rPr lang="en-US" sz="1200" i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P. aeruginosa</a:t>
                      </a:r>
                      <a:endParaRPr lang="en-GB" sz="1200" i="1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extLst>
                  <a:ext uri="{0D108BD9-81ED-4DB2-BD59-A6C34878D82A}">
                    <a16:rowId xmlns:a16="http://schemas.microsoft.com/office/drawing/2014/main" val="3022488430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Randomisation</a:t>
                      </a: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GB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extLst>
                  <a:ext uri="{0D108BD9-81ED-4DB2-BD59-A6C34878D82A}">
                    <a16:rowId xmlns:a16="http://schemas.microsoft.com/office/drawing/2014/main" val="3887688902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Prescription for trial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extLst>
                  <a:ext uri="{0D108BD9-81ED-4DB2-BD59-A6C34878D82A}">
                    <a16:rowId xmlns:a16="http://schemas.microsoft.com/office/drawing/2014/main" val="583873978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Exacerbation recording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extLst>
                  <a:ext uri="{0D108BD9-81ED-4DB2-BD59-A6C34878D82A}">
                    <a16:rowId xmlns:a16="http://schemas.microsoft.com/office/drawing/2014/main" val="3367771975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Review/reporting of participant AEs/SAEs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extLst>
                  <a:ext uri="{0D108BD9-81ED-4DB2-BD59-A6C34878D82A}">
                    <a16:rowId xmlns:a16="http://schemas.microsoft.com/office/drawing/2014/main" val="344425950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Drug compliance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31" marR="35631" marT="0" marB="0" anchor="ctr"/>
                </a:tc>
                <a:extLst>
                  <a:ext uri="{0D108BD9-81ED-4DB2-BD59-A6C34878D82A}">
                    <a16:rowId xmlns:a16="http://schemas.microsoft.com/office/drawing/2014/main" val="1077825086"/>
                  </a:ext>
                </a:extLst>
              </a:tr>
            </a:tbl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E4893B-42B4-8C5E-AC2E-60AA6CE41C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5</a:t>
            </a:fld>
            <a:endParaRPr lang="en-GB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EE4ECC3-F33F-C6E5-2E4C-C509301462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1624" y="0"/>
            <a:ext cx="4432176" cy="688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9805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4646FAB-66D5-40D9-9EFB-7A24D2F4ED6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03084" y="439774"/>
            <a:ext cx="10950716" cy="523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35956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Visit 1 Screening (-35 days to day 0)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35956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85F2A3-826B-45FA-B3F0-2FE428153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6</a:t>
            </a:fld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861E936-91CB-48E3-4197-2FECA41E9E7D}"/>
              </a:ext>
            </a:extLst>
          </p:cNvPr>
          <p:cNvSpPr txBox="1"/>
          <p:nvPr/>
        </p:nvSpPr>
        <p:spPr>
          <a:xfrm>
            <a:off x="579496" y="904498"/>
            <a:ext cx="10774304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Informed Consent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Eligibility check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Medical history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Demographics (including demographic questionnaire)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Con meds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Pregnancy test, if required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ECG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Height &amp; weight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Vital signs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Physical exam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Bronchiectasis severity index score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i="1" dirty="0"/>
              <a:t>Sputum sample*</a:t>
            </a:r>
          </a:p>
          <a:p>
            <a:endParaRPr lang="en-GB" sz="1400" dirty="0"/>
          </a:p>
          <a:p>
            <a:r>
              <a:rPr lang="en-GB" sz="1600" dirty="0"/>
              <a:t>*A clinical sputum sample is only required for eligibility at visit 1 if a participant has not had a new infection of </a:t>
            </a:r>
            <a:r>
              <a:rPr lang="en-GB" sz="1600" i="1" dirty="0"/>
              <a:t>P. aeruginosa </a:t>
            </a:r>
            <a:r>
              <a:rPr lang="en-GB" sz="1600" dirty="0"/>
              <a:t>in a routine respiratory sample within the previous 6 months. </a:t>
            </a:r>
          </a:p>
          <a:p>
            <a:r>
              <a:rPr lang="en-GB" sz="1600" dirty="0"/>
              <a:t>If a participant has had a positive sample for </a:t>
            </a:r>
            <a:r>
              <a:rPr lang="en-GB" sz="1600" i="1" dirty="0"/>
              <a:t>P. aeruginosa </a:t>
            </a:r>
            <a:r>
              <a:rPr lang="en-GB" sz="1600" dirty="0"/>
              <a:t>within the previous 6 months, then a separate screening visit and an eligibility sputum sample is not required, and screening &amp; randomisation assessments can take place during the same visit.  </a:t>
            </a:r>
          </a:p>
          <a:p>
            <a:endParaRPr lang="en-GB" sz="1600" dirty="0"/>
          </a:p>
          <a:p>
            <a:r>
              <a:rPr lang="en-GB" sz="1600" dirty="0"/>
              <a:t>A pregnancy test must be performed for women of childbearing potential at screening to confirm eligibility. The use of a highly sensitive urine test, performed at home and communicated to the investigators, is acceptable.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D7C66E-47B7-2B60-A90D-8447B7DE05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1624" y="136525"/>
            <a:ext cx="4432176" cy="688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4287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40601A-2859-AAEE-0CEB-E50AA26A07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498F331-AC56-018A-1A96-E285A63C988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20642" y="753284"/>
            <a:ext cx="10950716" cy="523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35956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Visit 1 Screening: recording previous sputum sample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35956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3A6C14B-4C8B-8270-76B1-ED29327A75DF}"/>
              </a:ext>
            </a:extLst>
          </p:cNvPr>
          <p:cNvSpPr txBox="1"/>
          <p:nvPr/>
        </p:nvSpPr>
        <p:spPr>
          <a:xfrm>
            <a:off x="620642" y="1441227"/>
            <a:ext cx="1026658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>
                <a:cs typeface="Arial" panose="020B0604020202020204" pitchFamily="34" charset="0"/>
              </a:rPr>
              <a:t>If a participant has a </a:t>
            </a:r>
            <a:r>
              <a:rPr lang="en-GB" i="1">
                <a:cs typeface="Arial" panose="020B0604020202020204" pitchFamily="34" charset="0"/>
              </a:rPr>
              <a:t>P</a:t>
            </a:r>
            <a:r>
              <a:rPr lang="en-GB" i="1"/>
              <a:t>. aeruginosa </a:t>
            </a:r>
            <a:r>
              <a:rPr lang="en-GB"/>
              <a:t>infection within 6 months of randomisation, the type of infection and the date of this sample should be recorded on the eCRF (Castor) under visit 1 inclusion criteria:</a:t>
            </a:r>
            <a:endParaRPr lang="en-GB" i="1"/>
          </a:p>
        </p:txBody>
      </p:sp>
      <p:pic>
        <p:nvPicPr>
          <p:cNvPr id="8" name="Picture 7" descr="Screenshot from DMS showing how to record a previous sputum sample&#10;">
            <a:extLst>
              <a:ext uri="{FF2B5EF4-FFF2-40B4-BE49-F238E27FC236}">
                <a16:creationId xmlns:a16="http://schemas.microsoft.com/office/drawing/2014/main" id="{7784656A-ADBC-EA68-B6E8-05F0E233EEF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3236" t="24048" r="3094"/>
          <a:stretch>
            <a:fillRect/>
          </a:stretch>
        </p:blipFill>
        <p:spPr>
          <a:xfrm>
            <a:off x="771526" y="2252281"/>
            <a:ext cx="7378474" cy="4469194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3F0250-8DD8-6597-138B-BBA92AEFB4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7</a:t>
            </a:fld>
            <a:endParaRPr lang="en-GB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B847D58-ABD9-EC1E-6118-E8570651C5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1624" y="136525"/>
            <a:ext cx="4432176" cy="688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7580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4646FAB-66D5-40D9-9EFB-7A24D2F4ED6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47646" y="634560"/>
            <a:ext cx="10950716" cy="523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35956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Visit 1 Screening: collecting an eligibility sputum sample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35956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EBB2F36-6E17-2D71-EF70-E20B3344B542}"/>
              </a:ext>
            </a:extLst>
          </p:cNvPr>
          <p:cNvSpPr txBox="1"/>
          <p:nvPr/>
        </p:nvSpPr>
        <p:spPr>
          <a:xfrm>
            <a:off x="602354" y="1327934"/>
            <a:ext cx="10266587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cs typeface="Arial" panose="020B0604020202020204" pitchFamily="34" charset="0"/>
              </a:rPr>
              <a:t>If a participant has not had a </a:t>
            </a:r>
            <a:r>
              <a:rPr lang="en-GB" i="1" dirty="0">
                <a:cs typeface="Arial" panose="020B0604020202020204" pitchFamily="34" charset="0"/>
              </a:rPr>
              <a:t>P</a:t>
            </a:r>
            <a:r>
              <a:rPr lang="en-GB" i="1" dirty="0"/>
              <a:t>. aeruginosa </a:t>
            </a:r>
            <a:r>
              <a:rPr lang="en-GB" dirty="0"/>
              <a:t>infection within 6 months of randomisation but meets all other inclusion criteria, an eligibility sample can be collected at visit 1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The eligibility sputum sample will be sent to local NHS microbiology for </a:t>
            </a:r>
            <a:r>
              <a:rPr lang="en-GB" i="1" dirty="0">
                <a:cs typeface="Arial" panose="020B0604020202020204" pitchFamily="34" charset="0"/>
              </a:rPr>
              <a:t>P</a:t>
            </a:r>
            <a:r>
              <a:rPr lang="en-GB" i="1" dirty="0"/>
              <a:t>. aeruginosa </a:t>
            </a:r>
            <a:r>
              <a:rPr lang="en-GB" dirty="0"/>
              <a:t>testing &amp; antibiotic susceptibility testing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The results of the eligibility sample should be recorded on Castor under visit 1, inclusion criteria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Eligibility sputum sample results must be recorded on Castor before visit 2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A participant is not eligible to proceed to visit 2 if the sample is negative</a:t>
            </a:r>
          </a:p>
        </p:txBody>
      </p:sp>
      <p:grpSp>
        <p:nvGrpSpPr>
          <p:cNvPr id="10" name="Group 9" descr="screenshot from DMS recording whether participant has current infection">
            <a:extLst>
              <a:ext uri="{FF2B5EF4-FFF2-40B4-BE49-F238E27FC236}">
                <a16:creationId xmlns:a16="http://schemas.microsoft.com/office/drawing/2014/main" id="{F6B2F430-6056-B137-E471-1984A8C37C23}"/>
              </a:ext>
            </a:extLst>
          </p:cNvPr>
          <p:cNvGrpSpPr/>
          <p:nvPr/>
        </p:nvGrpSpPr>
        <p:grpSpPr>
          <a:xfrm>
            <a:off x="107205" y="3410108"/>
            <a:ext cx="5734976" cy="3086312"/>
            <a:chOff x="3651229" y="2351103"/>
            <a:chExt cx="5734976" cy="3086312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53AEB99D-54A4-DB5C-DDDF-681D8D01023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50187" t="24514" r="6822" b="36106"/>
            <a:stretch>
              <a:fillRect/>
            </a:stretch>
          </p:blipFill>
          <p:spPr>
            <a:xfrm>
              <a:off x="3651229" y="2351103"/>
              <a:ext cx="5734975" cy="3086311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B1A9E26-A7FA-BF89-8266-6C76F2C8637A}"/>
                </a:ext>
              </a:extLst>
            </p:cNvPr>
            <p:cNvSpPr/>
            <p:nvPr/>
          </p:nvSpPr>
          <p:spPr>
            <a:xfrm>
              <a:off x="7217229" y="4947559"/>
              <a:ext cx="2168976" cy="489856"/>
            </a:xfrm>
            <a:prstGeom prst="rect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85F2A3-826B-45FA-B3F0-2FE428153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8</a:t>
            </a:fld>
            <a:endParaRPr lang="en-GB"/>
          </a:p>
        </p:txBody>
      </p:sp>
      <p:pic>
        <p:nvPicPr>
          <p:cNvPr id="11" name="Picture 10" descr="screenshot from DMS showing how to record whether participant has a positive or negative pseudomonas aeruginosa sample">
            <a:extLst>
              <a:ext uri="{FF2B5EF4-FFF2-40B4-BE49-F238E27FC236}">
                <a16:creationId xmlns:a16="http://schemas.microsoft.com/office/drawing/2014/main" id="{02E0A0DB-D7D4-60BA-5DC2-62CDE8A5867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6408" t="38683" r="4463" b="9968"/>
          <a:stretch>
            <a:fillRect/>
          </a:stretch>
        </p:blipFill>
        <p:spPr>
          <a:xfrm>
            <a:off x="6313245" y="3383473"/>
            <a:ext cx="5572381" cy="342170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A2021D2-FE2A-C3BA-2E0D-F45AA9B4D1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1624" y="52826"/>
            <a:ext cx="4432176" cy="688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3552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5DDD7B-0B30-2872-0D53-E18B4F1266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5796EA8-3E2D-3EDF-CBCB-A93F214DC01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74494" y="908705"/>
            <a:ext cx="10950716" cy="83099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35956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Visit 2 Randomisation (Day 0)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35956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If the same date as visit 1, trial assessments are not duplicated 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srgbClr val="35956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6647C9-CF13-7CB5-35A0-3067321AD5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9</a:t>
            </a:fld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5E2EEE7-2561-BE24-E9F0-D16DDA0DF9B7}"/>
              </a:ext>
            </a:extLst>
          </p:cNvPr>
          <p:cNvSpPr txBox="1"/>
          <p:nvPr/>
        </p:nvSpPr>
        <p:spPr>
          <a:xfrm>
            <a:off x="583908" y="1862812"/>
            <a:ext cx="9894329" cy="44935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/>
              <a:t>Confirm continued consent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/>
              <a:t>Final eligibility check (signed by delegated doctor)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/>
              <a:t>Vital signs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/>
              <a:t>Record any changes to con meds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/>
              <a:t>Record any AEs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/>
              <a:t>Record any exacerbations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/>
              <a:t>Collect clinical sputum sample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/>
              <a:t>Collect research sputum sample (to be posted by research team or participant)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/>
              <a:t>Review any routine sputum sample results since previous visit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/>
              <a:t>Questionnaires (to be self-completed by participant during visit)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/>
              <a:t>Set up BEST diary (either paper weekly symptom diary or electronic daily diary)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/>
              <a:t>Randomisation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/>
              <a:t>Issue prescription for trial treatment, if required  </a:t>
            </a:r>
          </a:p>
        </p:txBody>
      </p:sp>
      <p:grpSp>
        <p:nvGrpSpPr>
          <p:cNvPr id="12" name="Group 11" descr="screenshot from DMS of whether visit 2 is happneing same day as visit 1 ">
            <a:extLst>
              <a:ext uri="{FF2B5EF4-FFF2-40B4-BE49-F238E27FC236}">
                <a16:creationId xmlns:a16="http://schemas.microsoft.com/office/drawing/2014/main" id="{85C825A1-D204-3C9E-D43D-68CFF9586159}"/>
              </a:ext>
            </a:extLst>
          </p:cNvPr>
          <p:cNvGrpSpPr/>
          <p:nvPr/>
        </p:nvGrpSpPr>
        <p:grpSpPr>
          <a:xfrm>
            <a:off x="8347897" y="1523392"/>
            <a:ext cx="3372266" cy="2518256"/>
            <a:chOff x="8439337" y="771798"/>
            <a:chExt cx="3372266" cy="2518256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FEA4D1E-FB86-EBE5-595F-5B25A7B6AF0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45615" t="24286" r="21231" b="45738"/>
            <a:stretch>
              <a:fillRect/>
            </a:stretch>
          </p:blipFill>
          <p:spPr>
            <a:xfrm>
              <a:off x="8478468" y="1454651"/>
              <a:ext cx="3333135" cy="1835403"/>
            </a:xfrm>
            <a:prstGeom prst="rect">
              <a:avLst/>
            </a:prstGeom>
          </p:spPr>
        </p:pic>
        <p:cxnSp>
          <p:nvCxnSpPr>
            <p:cNvPr id="5" name="Connector: Elbow 4">
              <a:extLst>
                <a:ext uri="{FF2B5EF4-FFF2-40B4-BE49-F238E27FC236}">
                  <a16:creationId xmlns:a16="http://schemas.microsoft.com/office/drawing/2014/main" id="{372502A6-9494-8A8B-B903-D1F5AF0B5093}"/>
                </a:ext>
              </a:extLst>
            </p:cNvPr>
            <p:cNvCxnSpPr>
              <a:cxnSpLocks/>
              <a:endCxn id="8" idx="0"/>
            </p:cNvCxnSpPr>
            <p:nvPr/>
          </p:nvCxnSpPr>
          <p:spPr>
            <a:xfrm>
              <a:off x="8439337" y="771798"/>
              <a:ext cx="1705699" cy="682853"/>
            </a:xfrm>
            <a:prstGeom prst="bentConnector2">
              <a:avLst/>
            </a:prstGeom>
            <a:ln w="57150">
              <a:solidFill>
                <a:srgbClr val="359568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C47C36AA-7422-4A88-62B3-C6C24C1A3C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1624" y="219797"/>
            <a:ext cx="4432176" cy="688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445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f0f797f-fc30-40b0-ba8f-2eda3f87d1fd">
      <Terms xmlns="http://schemas.microsoft.com/office/infopath/2007/PartnerControls"/>
    </lcf76f155ced4ddcb4097134ff3c332f>
    <TaxCatchAll xmlns="cb6a2286-f96f-4f80-9e3c-3c712f41363c" xsi:nil="true"/>
    <date xmlns="7f0f797f-fc30-40b0-ba8f-2eda3f87d1fd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2397832A99D214383255139361EE27E" ma:contentTypeVersion="16" ma:contentTypeDescription="Create a new document." ma:contentTypeScope="" ma:versionID="8ec6bbfe3c5f801f511a2e223dbacb7c">
  <xsd:schema xmlns:xsd="http://www.w3.org/2001/XMLSchema" xmlns:xs="http://www.w3.org/2001/XMLSchema" xmlns:p="http://schemas.microsoft.com/office/2006/metadata/properties" xmlns:ns2="7f0f797f-fc30-40b0-ba8f-2eda3f87d1fd" xmlns:ns3="cb6a2286-f96f-4f80-9e3c-3c712f41363c" targetNamespace="http://schemas.microsoft.com/office/2006/metadata/properties" ma:root="true" ma:fieldsID="4db5cc0bd97df227dac9ea00c17beaf8" ns2:_="" ns3:_="">
    <xsd:import namespace="7f0f797f-fc30-40b0-ba8f-2eda3f87d1fd"/>
    <xsd:import namespace="cb6a2286-f96f-4f80-9e3c-3c712f41363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date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0f797f-fc30-40b0-ba8f-2eda3f87d1f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55643730-4106-43af-9ce9-7aa0c1c95a0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date" ma:index="22" nillable="true" ma:displayName="date" ma:format="DateOnly" ma:internalName="date">
      <xsd:simpleType>
        <xsd:restriction base="dms:DateTime"/>
      </xsd:simpleType>
    </xsd:element>
    <xsd:element name="MediaServiceLocation" ma:index="23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b6a2286-f96f-4f80-9e3c-3c712f41363c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b60ae714-eeef-4260-8890-bc8536ad6dfd}" ma:internalName="TaxCatchAll" ma:showField="CatchAllData" ma:web="cb6a2286-f96f-4f80-9e3c-3c712f41363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371B229-0CF7-43BF-B980-EE4DFEF4BB2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090EF54-58D6-4E51-AA59-8188692B4305}">
  <ds:schemaRefs>
    <ds:schemaRef ds:uri="7f0f797f-fc30-40b0-ba8f-2eda3f87d1fd"/>
    <ds:schemaRef ds:uri="cb6a2286-f96f-4f80-9e3c-3c712f41363c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7815B9B7-CBBB-4A8B-963D-403A421FFCE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f0f797f-fc30-40b0-ba8f-2eda3f87d1fd"/>
    <ds:schemaRef ds:uri="cb6a2286-f96f-4f80-9e3c-3c712f41363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1403</Words>
  <Application>Microsoft Office PowerPoint</Application>
  <PresentationFormat>Widescreen</PresentationFormat>
  <Paragraphs>350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Symbol</vt:lpstr>
      <vt:lpstr>Office Theme</vt:lpstr>
      <vt:lpstr>Trial Visits</vt:lpstr>
      <vt:lpstr>Overview of trial visits</vt:lpstr>
      <vt:lpstr>All visits part 1 </vt:lpstr>
      <vt:lpstr>All visits part 2</vt:lpstr>
      <vt:lpstr>Trial Activities per visit</vt:lpstr>
      <vt:lpstr>Visit 1 Screening (-35 days to day 0)</vt:lpstr>
      <vt:lpstr>Visit 1 Screening: recording previous sputum sample</vt:lpstr>
      <vt:lpstr>Visit 1 Screening: collecting an eligibility sputum sample</vt:lpstr>
      <vt:lpstr>Visit 2 Randomisation (Day 0) If the same date as visit 1, trial assessments are not duplicated </vt:lpstr>
      <vt:lpstr>Visit 3 during treatment  Phone call, week 2 (+/- 3 days)</vt:lpstr>
      <vt:lpstr>Visit 4 end of treatment  Week 12 – 14 (+ 7 days)</vt:lpstr>
      <vt:lpstr>Visit 5 Follow up Week 52 (+/- 14 days)</vt:lpstr>
      <vt:lpstr>Visit 6, Final Assessment Week 104 (+/- 14 days)</vt:lpstr>
      <vt:lpstr>Visit windows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AIR-NET</dc:title>
  <dc:creator>Fiona McLaren-Neil (Staff)</dc:creator>
  <cp:lastModifiedBy>Jack Hinchcliffe (Staff)</cp:lastModifiedBy>
  <cp:revision>1</cp:revision>
  <dcterms:created xsi:type="dcterms:W3CDTF">2021-09-21T07:24:36Z</dcterms:created>
  <dcterms:modified xsi:type="dcterms:W3CDTF">2026-03-09T13:25:55Z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0x01010022397832A99D214383255139361EE27E</vt:lpwstr>
  </property>
  <property fmtid="{D5CDD505-2E9C-101B-9397-08002B2CF9AE}" pid="3" name="Order">
    <vt:r8>430200</vt:r8>
  </property>
  <property fmtid="{D5CDD505-2E9C-101B-9397-08002B2CF9AE}" pid="4" name="MediaServiceImageTags">
    <vt:lpwstr/>
  </property>
  <property fmtid="{D5CDD505-2E9C-101B-9397-08002B2CF9AE}" pid="5" name="MSIP_Label_a618d1e0-f5d7-4da7-8ddd-3b83021a2c85_Enabled">
    <vt:lpwstr>true</vt:lpwstr>
  </property>
  <property fmtid="{D5CDD505-2E9C-101B-9397-08002B2CF9AE}" pid="6" name="MSIP_Label_a618d1e0-f5d7-4da7-8ddd-3b83021a2c85_SetDate">
    <vt:lpwstr>2025-05-26T10:26:53Z</vt:lpwstr>
  </property>
  <property fmtid="{D5CDD505-2E9C-101B-9397-08002B2CF9AE}" pid="7" name="MSIP_Label_a618d1e0-f5d7-4da7-8ddd-3b83021a2c85_Method">
    <vt:lpwstr>Standard</vt:lpwstr>
  </property>
  <property fmtid="{D5CDD505-2E9C-101B-9397-08002B2CF9AE}" pid="8" name="MSIP_Label_a618d1e0-f5d7-4da7-8ddd-3b83021a2c85_Name">
    <vt:lpwstr>Private</vt:lpwstr>
  </property>
  <property fmtid="{D5CDD505-2E9C-101B-9397-08002B2CF9AE}" pid="9" name="MSIP_Label_a618d1e0-f5d7-4da7-8ddd-3b83021a2c85_SiteId">
    <vt:lpwstr>ae323139-093a-4d2a-81a6-5d334bcd9019</vt:lpwstr>
  </property>
  <property fmtid="{D5CDD505-2E9C-101B-9397-08002B2CF9AE}" pid="10" name="MSIP_Label_a618d1e0-f5d7-4da7-8ddd-3b83021a2c85_ActionId">
    <vt:lpwstr>bc516899-d40e-4040-912e-78836ae00781</vt:lpwstr>
  </property>
  <property fmtid="{D5CDD505-2E9C-101B-9397-08002B2CF9AE}" pid="11" name="MSIP_Label_a618d1e0-f5d7-4da7-8ddd-3b83021a2c85_ContentBits">
    <vt:lpwstr>0</vt:lpwstr>
  </property>
  <property fmtid="{D5CDD505-2E9C-101B-9397-08002B2CF9AE}" pid="12" name="MSIP_Label_a618d1e0-f5d7-4da7-8ddd-3b83021a2c85_Tag">
    <vt:lpwstr>10, 3, 0, 1</vt:lpwstr>
  </property>
</Properties>
</file>