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9" r:id="rId6"/>
    <p:sldId id="268" r:id="rId7"/>
    <p:sldId id="260" r:id="rId8"/>
    <p:sldId id="257" r:id="rId9"/>
    <p:sldId id="267" r:id="rId10"/>
    <p:sldId id="269" r:id="rId11"/>
    <p:sldId id="258" r:id="rId12"/>
    <p:sldId id="264" r:id="rId13"/>
    <p:sldId id="265" r:id="rId14"/>
    <p:sldId id="266" r:id="rId15"/>
  </p:sldIdLst>
  <p:sldSz cx="12192000" cy="6858000"/>
  <p:notesSz cx="9928225"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734445-B71A-14DE-D3AA-BB6CBF2C31C3}" name="Jack Hinchcliffe (Staff)" initials="JH" userId="S::JHinchcliffe001@dundee.ac.uk::107332fb-c3d0-425d-bbcf-f96957e0e55e" providerId="AD"/>
  <p188:author id="{61866D8C-8013-8A31-FA52-8B1C0EEAF383}" name="Shirley Fraser (Staff)" initials="SF" userId="S::SWFraser@dundee.ac.uk::911beae5-6584-4ebc-8620-c681bf932e9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59568"/>
    <a:srgbClr val="4B93D8"/>
    <a:srgbClr val="FFFFFF"/>
    <a:srgbClr val="4E95D9"/>
    <a:srgbClr val="0074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1504B6-8164-4B28-9C2F-602BD78B6DEB}" v="396" dt="2026-07-09T12:30:31.6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6" autoAdjust="0"/>
    <p:restoredTop sz="96247" autoAdjust="0"/>
  </p:normalViewPr>
  <p:slideViewPr>
    <p:cSldViewPr snapToGrid="0">
      <p:cViewPr varScale="1">
        <p:scale>
          <a:sx n="105" d="100"/>
          <a:sy n="105" d="100"/>
        </p:scale>
        <p:origin x="144" y="19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Hinchcliffe (Staff)" userId="107332fb-c3d0-425d-bbcf-f96957e0e55e" providerId="ADAL" clId="{ABC59560-D6F9-44F6-A314-41836124989B}"/>
    <pc:docChg chg="modSld">
      <pc:chgData name="Jack Hinchcliffe (Staff)" userId="107332fb-c3d0-425d-bbcf-f96957e0e55e" providerId="ADAL" clId="{ABC59560-D6F9-44F6-A314-41836124989B}" dt="2026-07-09T12:30:31.669" v="442" actId="13244"/>
      <pc:docMkLst>
        <pc:docMk/>
      </pc:docMkLst>
      <pc:sldChg chg="modSp mod">
        <pc:chgData name="Jack Hinchcliffe (Staff)" userId="107332fb-c3d0-425d-bbcf-f96957e0e55e" providerId="ADAL" clId="{ABC59560-D6F9-44F6-A314-41836124989B}" dt="2026-07-09T12:28:42.059" v="421"/>
        <pc:sldMkLst>
          <pc:docMk/>
          <pc:sldMk cId="2942099368" sldId="256"/>
        </pc:sldMkLst>
        <pc:spChg chg="mod ord">
          <ac:chgData name="Jack Hinchcliffe (Staff)" userId="107332fb-c3d0-425d-bbcf-f96957e0e55e" providerId="ADAL" clId="{ABC59560-D6F9-44F6-A314-41836124989B}" dt="2026-07-09T12:28:42.059" v="421"/>
          <ac:spMkLst>
            <pc:docMk/>
            <pc:sldMk cId="2942099368" sldId="256"/>
            <ac:spMk id="4" creationId="{C6F9D7F3-8CE6-43E2-A3E0-5D15EED0DC77}"/>
          </ac:spMkLst>
        </pc:spChg>
        <pc:spChg chg="ord">
          <ac:chgData name="Jack Hinchcliffe (Staff)" userId="107332fb-c3d0-425d-bbcf-f96957e0e55e" providerId="ADAL" clId="{ABC59560-D6F9-44F6-A314-41836124989B}" dt="2026-07-09T12:28:42.059" v="421"/>
          <ac:spMkLst>
            <pc:docMk/>
            <pc:sldMk cId="2942099368" sldId="256"/>
            <ac:spMk id="5" creationId="{B5C12A8B-608F-C854-74FB-F82A3E84F4FF}"/>
          </ac:spMkLst>
        </pc:spChg>
        <pc:spChg chg="mod ord">
          <ac:chgData name="Jack Hinchcliffe (Staff)" userId="107332fb-c3d0-425d-bbcf-f96957e0e55e" providerId="ADAL" clId="{ABC59560-D6F9-44F6-A314-41836124989B}" dt="2026-07-09T12:28:42.059" v="421"/>
          <ac:spMkLst>
            <pc:docMk/>
            <pc:sldMk cId="2942099368" sldId="256"/>
            <ac:spMk id="6" creationId="{83788640-EEF7-466C-9813-970DB2D849DD}"/>
          </ac:spMkLst>
        </pc:spChg>
        <pc:picChg chg="mod ord">
          <ac:chgData name="Jack Hinchcliffe (Staff)" userId="107332fb-c3d0-425d-bbcf-f96957e0e55e" providerId="ADAL" clId="{ABC59560-D6F9-44F6-A314-41836124989B}" dt="2026-07-09T12:28:42.059" v="421"/>
          <ac:picMkLst>
            <pc:docMk/>
            <pc:sldMk cId="2942099368" sldId="256"/>
            <ac:picMk id="2" creationId="{EBCF8E32-2FFF-E1F0-870D-6041C016CA0A}"/>
          </ac:picMkLst>
        </pc:picChg>
        <pc:picChg chg="mod ord">
          <ac:chgData name="Jack Hinchcliffe (Staff)" userId="107332fb-c3d0-425d-bbcf-f96957e0e55e" providerId="ADAL" clId="{ABC59560-D6F9-44F6-A314-41836124989B}" dt="2026-07-09T12:28:42.059" v="421"/>
          <ac:picMkLst>
            <pc:docMk/>
            <pc:sldMk cId="2942099368" sldId="256"/>
            <ac:picMk id="7" creationId="{6BC2FC72-5F40-191C-2053-31888EE24F62}"/>
          </ac:picMkLst>
        </pc:picChg>
      </pc:sldChg>
      <pc:sldChg chg="addSp modSp mod">
        <pc:chgData name="Jack Hinchcliffe (Staff)" userId="107332fb-c3d0-425d-bbcf-f96957e0e55e" providerId="ADAL" clId="{ABC59560-D6F9-44F6-A314-41836124989B}" dt="2026-07-09T12:28:55.628" v="424" actId="13244"/>
        <pc:sldMkLst>
          <pc:docMk/>
          <pc:sldMk cId="2340864920" sldId="257"/>
        </pc:sldMkLst>
        <pc:spChg chg="add mod">
          <ac:chgData name="Jack Hinchcliffe (Staff)" userId="107332fb-c3d0-425d-bbcf-f96957e0e55e" providerId="ADAL" clId="{ABC59560-D6F9-44F6-A314-41836124989B}" dt="2026-07-09T12:28:55.628" v="424" actId="13244"/>
          <ac:spMkLst>
            <pc:docMk/>
            <pc:sldMk cId="2340864920" sldId="257"/>
            <ac:spMk id="3" creationId="{7EC5D390-D8B0-4163-0CD6-73D6F39BE25F}"/>
          </ac:spMkLst>
        </pc:spChg>
        <pc:picChg chg="mod">
          <ac:chgData name="Jack Hinchcliffe (Staff)" userId="107332fb-c3d0-425d-bbcf-f96957e0e55e" providerId="ADAL" clId="{ABC59560-D6F9-44F6-A314-41836124989B}" dt="2026-07-09T12:22:22.393" v="11" actId="962"/>
          <ac:picMkLst>
            <pc:docMk/>
            <pc:sldMk cId="2340864920" sldId="257"/>
            <ac:picMk id="2" creationId="{C233F35D-86E8-761F-F0C6-CA2035637DD3}"/>
          </ac:picMkLst>
        </pc:picChg>
      </pc:sldChg>
      <pc:sldChg chg="addSp modSp mod">
        <pc:chgData name="Jack Hinchcliffe (Staff)" userId="107332fb-c3d0-425d-bbcf-f96957e0e55e" providerId="ADAL" clId="{ABC59560-D6F9-44F6-A314-41836124989B}" dt="2026-07-09T12:29:47.154" v="435" actId="13244"/>
        <pc:sldMkLst>
          <pc:docMk/>
          <pc:sldMk cId="1448781310" sldId="258"/>
        </pc:sldMkLst>
        <pc:spChg chg="add mod">
          <ac:chgData name="Jack Hinchcliffe (Staff)" userId="107332fb-c3d0-425d-bbcf-f96957e0e55e" providerId="ADAL" clId="{ABC59560-D6F9-44F6-A314-41836124989B}" dt="2026-07-09T12:29:35.977" v="431" actId="13244"/>
          <ac:spMkLst>
            <pc:docMk/>
            <pc:sldMk cId="1448781310" sldId="258"/>
            <ac:spMk id="3" creationId="{F1399B63-6277-E20D-DAFB-25FBF3BDB50C}"/>
          </ac:spMkLst>
        </pc:spChg>
        <pc:spChg chg="mod">
          <ac:chgData name="Jack Hinchcliffe (Staff)" userId="107332fb-c3d0-425d-bbcf-f96957e0e55e" providerId="ADAL" clId="{ABC59560-D6F9-44F6-A314-41836124989B}" dt="2026-07-09T12:29:43.149" v="434" actId="13244"/>
          <ac:spMkLst>
            <pc:docMk/>
            <pc:sldMk cId="1448781310" sldId="258"/>
            <ac:spMk id="6" creationId="{2585F2A3-826B-45FA-B3F0-2FE428153B09}"/>
          </ac:spMkLst>
        </pc:spChg>
        <pc:spChg chg="mod">
          <ac:chgData name="Jack Hinchcliffe (Staff)" userId="107332fb-c3d0-425d-bbcf-f96957e0e55e" providerId="ADAL" clId="{ABC59560-D6F9-44F6-A314-41836124989B}" dt="2026-07-09T12:29:47.154" v="435" actId="13244"/>
          <ac:spMkLst>
            <pc:docMk/>
            <pc:sldMk cId="1448781310" sldId="258"/>
            <ac:spMk id="9" creationId="{BA3C296D-9EC9-D47F-2528-DDF90403E312}"/>
          </ac:spMkLst>
        </pc:spChg>
        <pc:picChg chg="mod">
          <ac:chgData name="Jack Hinchcliffe (Staff)" userId="107332fb-c3d0-425d-bbcf-f96957e0e55e" providerId="ADAL" clId="{ABC59560-D6F9-44F6-A314-41836124989B}" dt="2026-07-09T12:29:40.076" v="433" actId="13244"/>
          <ac:picMkLst>
            <pc:docMk/>
            <pc:sldMk cId="1448781310" sldId="258"/>
            <ac:picMk id="2" creationId="{E5EA6C33-73B4-8A28-AA22-FDC3A3615018}"/>
          </ac:picMkLst>
        </pc:picChg>
        <pc:picChg chg="mod">
          <ac:chgData name="Jack Hinchcliffe (Staff)" userId="107332fb-c3d0-425d-bbcf-f96957e0e55e" providerId="ADAL" clId="{ABC59560-D6F9-44F6-A314-41836124989B}" dt="2026-07-09T12:22:53.550" v="17" actId="962"/>
          <ac:picMkLst>
            <pc:docMk/>
            <pc:sldMk cId="1448781310" sldId="258"/>
            <ac:picMk id="5" creationId="{3D3CFBA3-03E4-3047-9E01-A915417BED0D}"/>
          </ac:picMkLst>
        </pc:picChg>
      </pc:sldChg>
      <pc:sldChg chg="addSp modSp mod">
        <pc:chgData name="Jack Hinchcliffe (Staff)" userId="107332fb-c3d0-425d-bbcf-f96957e0e55e" providerId="ADAL" clId="{ABC59560-D6F9-44F6-A314-41836124989B}" dt="2026-07-09T12:28:01.240" v="411" actId="13244"/>
        <pc:sldMkLst>
          <pc:docMk/>
          <pc:sldMk cId="3005106223" sldId="259"/>
        </pc:sldMkLst>
        <pc:spChg chg="add mod">
          <ac:chgData name="Jack Hinchcliffe (Staff)" userId="107332fb-c3d0-425d-bbcf-f96957e0e55e" providerId="ADAL" clId="{ABC59560-D6F9-44F6-A314-41836124989B}" dt="2026-07-09T12:28:01.240" v="411" actId="13244"/>
          <ac:spMkLst>
            <pc:docMk/>
            <pc:sldMk cId="3005106223" sldId="259"/>
            <ac:spMk id="3" creationId="{E68BE09D-E640-ACBC-2C8B-20C574854B90}"/>
          </ac:spMkLst>
        </pc:spChg>
        <pc:picChg chg="mod">
          <ac:chgData name="Jack Hinchcliffe (Staff)" userId="107332fb-c3d0-425d-bbcf-f96957e0e55e" providerId="ADAL" clId="{ABC59560-D6F9-44F6-A314-41836124989B}" dt="2026-07-09T12:27:57.960" v="410"/>
          <ac:picMkLst>
            <pc:docMk/>
            <pc:sldMk cId="3005106223" sldId="259"/>
            <ac:picMk id="2" creationId="{EC273EB6-3B04-C7B0-0907-5CAE17A0DB63}"/>
          </ac:picMkLst>
        </pc:picChg>
      </pc:sldChg>
      <pc:sldChg chg="addSp delSp modSp mod">
        <pc:chgData name="Jack Hinchcliffe (Staff)" userId="107332fb-c3d0-425d-bbcf-f96957e0e55e" providerId="ADAL" clId="{ABC59560-D6F9-44F6-A314-41836124989B}" dt="2026-07-09T12:28:48.610" v="423" actId="13244"/>
        <pc:sldMkLst>
          <pc:docMk/>
          <pc:sldMk cId="3125417212" sldId="260"/>
        </pc:sldMkLst>
        <pc:spChg chg="add del mod">
          <ac:chgData name="Jack Hinchcliffe (Staff)" userId="107332fb-c3d0-425d-bbcf-f96957e0e55e" providerId="ADAL" clId="{ABC59560-D6F9-44F6-A314-41836124989B}" dt="2026-07-09T12:24:26.067" v="87" actId="478"/>
          <ac:spMkLst>
            <pc:docMk/>
            <pc:sldMk cId="3125417212" sldId="260"/>
            <ac:spMk id="3" creationId="{93CB34F0-EF2A-C289-0B25-6109D105C6FE}"/>
          </ac:spMkLst>
        </pc:spChg>
        <pc:spChg chg="add mod">
          <ac:chgData name="Jack Hinchcliffe (Staff)" userId="107332fb-c3d0-425d-bbcf-f96957e0e55e" providerId="ADAL" clId="{ABC59560-D6F9-44F6-A314-41836124989B}" dt="2026-07-09T12:28:46.604" v="422" actId="13244"/>
          <ac:spMkLst>
            <pc:docMk/>
            <pc:sldMk cId="3125417212" sldId="260"/>
            <ac:spMk id="5" creationId="{D9BC18C7-2144-1C84-1A39-7704EBE4FA66}"/>
          </ac:spMkLst>
        </pc:spChg>
        <pc:picChg chg="mod">
          <ac:chgData name="Jack Hinchcliffe (Staff)" userId="107332fb-c3d0-425d-bbcf-f96957e0e55e" providerId="ADAL" clId="{ABC59560-D6F9-44F6-A314-41836124989B}" dt="2026-07-09T12:28:48.610" v="423" actId="13244"/>
          <ac:picMkLst>
            <pc:docMk/>
            <pc:sldMk cId="3125417212" sldId="260"/>
            <ac:picMk id="2" creationId="{40FC051A-6807-3E6C-2583-1FFD41BFE45E}"/>
          </ac:picMkLst>
        </pc:picChg>
      </pc:sldChg>
      <pc:sldChg chg="addSp modSp mod">
        <pc:chgData name="Jack Hinchcliffe (Staff)" userId="107332fb-c3d0-425d-bbcf-f96957e0e55e" providerId="ADAL" clId="{ABC59560-D6F9-44F6-A314-41836124989B}" dt="2026-07-09T12:30:01.755" v="437" actId="13244"/>
        <pc:sldMkLst>
          <pc:docMk/>
          <pc:sldMk cId="1254792165" sldId="264"/>
        </pc:sldMkLst>
        <pc:spChg chg="add mod">
          <ac:chgData name="Jack Hinchcliffe (Staff)" userId="107332fb-c3d0-425d-bbcf-f96957e0e55e" providerId="ADAL" clId="{ABC59560-D6F9-44F6-A314-41836124989B}" dt="2026-07-09T12:29:59.371" v="436" actId="13244"/>
          <ac:spMkLst>
            <pc:docMk/>
            <pc:sldMk cId="1254792165" sldId="264"/>
            <ac:spMk id="3" creationId="{1C7CAAE3-99CD-6156-205F-930A2C7C39C0}"/>
          </ac:spMkLst>
        </pc:spChg>
        <pc:picChg chg="mod">
          <ac:chgData name="Jack Hinchcliffe (Staff)" userId="107332fb-c3d0-425d-bbcf-f96957e0e55e" providerId="ADAL" clId="{ABC59560-D6F9-44F6-A314-41836124989B}" dt="2026-07-09T12:30:01.755" v="437" actId="13244"/>
          <ac:picMkLst>
            <pc:docMk/>
            <pc:sldMk cId="1254792165" sldId="264"/>
            <ac:picMk id="2" creationId="{D49A5773-74F2-B786-8D1E-E81A2A7050C3}"/>
          </ac:picMkLst>
        </pc:picChg>
      </pc:sldChg>
      <pc:sldChg chg="addSp modSp mod">
        <pc:chgData name="Jack Hinchcliffe (Staff)" userId="107332fb-c3d0-425d-bbcf-f96957e0e55e" providerId="ADAL" clId="{ABC59560-D6F9-44F6-A314-41836124989B}" dt="2026-07-09T12:30:16.682" v="440" actId="13244"/>
        <pc:sldMkLst>
          <pc:docMk/>
          <pc:sldMk cId="4272345107" sldId="265"/>
        </pc:sldMkLst>
        <pc:spChg chg="add mod">
          <ac:chgData name="Jack Hinchcliffe (Staff)" userId="107332fb-c3d0-425d-bbcf-f96957e0e55e" providerId="ADAL" clId="{ABC59560-D6F9-44F6-A314-41836124989B}" dt="2026-07-09T12:30:11.356" v="438" actId="13244"/>
          <ac:spMkLst>
            <pc:docMk/>
            <pc:sldMk cId="4272345107" sldId="265"/>
            <ac:spMk id="4" creationId="{822C2B7A-B33B-4C55-C81D-60C395739FCE}"/>
          </ac:spMkLst>
        </pc:spChg>
        <pc:spChg chg="mod">
          <ac:chgData name="Jack Hinchcliffe (Staff)" userId="107332fb-c3d0-425d-bbcf-f96957e0e55e" providerId="ADAL" clId="{ABC59560-D6F9-44F6-A314-41836124989B}" dt="2026-07-09T12:30:14.387" v="439" actId="13244"/>
          <ac:spMkLst>
            <pc:docMk/>
            <pc:sldMk cId="4272345107" sldId="265"/>
            <ac:spMk id="6" creationId="{221D78B5-3E4A-34A1-C484-00D43C635D6F}"/>
          </ac:spMkLst>
        </pc:spChg>
        <pc:picChg chg="mod">
          <ac:chgData name="Jack Hinchcliffe (Staff)" userId="107332fb-c3d0-425d-bbcf-f96957e0e55e" providerId="ADAL" clId="{ABC59560-D6F9-44F6-A314-41836124989B}" dt="2026-07-09T12:30:16.682" v="440" actId="13244"/>
          <ac:picMkLst>
            <pc:docMk/>
            <pc:sldMk cId="4272345107" sldId="265"/>
            <ac:picMk id="3" creationId="{D32961B7-76C0-1E03-995D-041899962CD6}"/>
          </ac:picMkLst>
        </pc:picChg>
        <pc:picChg chg="mod">
          <ac:chgData name="Jack Hinchcliffe (Staff)" userId="107332fb-c3d0-425d-bbcf-f96957e0e55e" providerId="ADAL" clId="{ABC59560-D6F9-44F6-A314-41836124989B}" dt="2026-07-09T12:23:15.407" v="23" actId="962"/>
          <ac:picMkLst>
            <pc:docMk/>
            <pc:sldMk cId="4272345107" sldId="265"/>
            <ac:picMk id="8" creationId="{1431EC52-8124-1686-6F68-FC80CCDAF7BA}"/>
          </ac:picMkLst>
        </pc:picChg>
      </pc:sldChg>
      <pc:sldChg chg="addSp modSp mod">
        <pc:chgData name="Jack Hinchcliffe (Staff)" userId="107332fb-c3d0-425d-bbcf-f96957e0e55e" providerId="ADAL" clId="{ABC59560-D6F9-44F6-A314-41836124989B}" dt="2026-07-09T12:30:31.669" v="442" actId="13244"/>
        <pc:sldMkLst>
          <pc:docMk/>
          <pc:sldMk cId="1568624161" sldId="266"/>
        </pc:sldMkLst>
        <pc:spChg chg="add mod">
          <ac:chgData name="Jack Hinchcliffe (Staff)" userId="107332fb-c3d0-425d-bbcf-f96957e0e55e" providerId="ADAL" clId="{ABC59560-D6F9-44F6-A314-41836124989B}" dt="2026-07-09T12:30:27.895" v="441" actId="13244"/>
          <ac:spMkLst>
            <pc:docMk/>
            <pc:sldMk cId="1568624161" sldId="266"/>
            <ac:spMk id="3" creationId="{76891218-4414-115B-8F76-94051197A35B}"/>
          </ac:spMkLst>
        </pc:spChg>
        <pc:picChg chg="mod">
          <ac:chgData name="Jack Hinchcliffe (Staff)" userId="107332fb-c3d0-425d-bbcf-f96957e0e55e" providerId="ADAL" clId="{ABC59560-D6F9-44F6-A314-41836124989B}" dt="2026-07-09T12:30:31.669" v="442" actId="13244"/>
          <ac:picMkLst>
            <pc:docMk/>
            <pc:sldMk cId="1568624161" sldId="266"/>
            <ac:picMk id="2" creationId="{67A6EB4F-682A-6D34-D22D-7D62DE7D2D6A}"/>
          </ac:picMkLst>
        </pc:picChg>
      </pc:sldChg>
      <pc:sldChg chg="addSp modSp mod">
        <pc:chgData name="Jack Hinchcliffe (Staff)" userId="107332fb-c3d0-425d-bbcf-f96957e0e55e" providerId="ADAL" clId="{ABC59560-D6F9-44F6-A314-41836124989B}" dt="2026-07-09T12:29:05.491" v="427" actId="13244"/>
        <pc:sldMkLst>
          <pc:docMk/>
          <pc:sldMk cId="563908190" sldId="267"/>
        </pc:sldMkLst>
        <pc:spChg chg="add mod">
          <ac:chgData name="Jack Hinchcliffe (Staff)" userId="107332fb-c3d0-425d-bbcf-f96957e0e55e" providerId="ADAL" clId="{ABC59560-D6F9-44F6-A314-41836124989B}" dt="2026-07-09T12:29:00.320" v="425" actId="13244"/>
          <ac:spMkLst>
            <pc:docMk/>
            <pc:sldMk cId="563908190" sldId="267"/>
            <ac:spMk id="3" creationId="{0CFF79CC-1B2D-DBD4-122E-6B3B7385B37C}"/>
          </ac:spMkLst>
        </pc:spChg>
        <pc:spChg chg="mod">
          <ac:chgData name="Jack Hinchcliffe (Staff)" userId="107332fb-c3d0-425d-bbcf-f96957e0e55e" providerId="ADAL" clId="{ABC59560-D6F9-44F6-A314-41836124989B}" dt="2026-07-09T12:29:03.665" v="426" actId="13244"/>
          <ac:spMkLst>
            <pc:docMk/>
            <pc:sldMk cId="563908190" sldId="267"/>
            <ac:spMk id="6" creationId="{D4A9C38E-EC78-AD30-80E1-9134D474E951}"/>
          </ac:spMkLst>
        </pc:spChg>
        <pc:picChg chg="mod">
          <ac:chgData name="Jack Hinchcliffe (Staff)" userId="107332fb-c3d0-425d-bbcf-f96957e0e55e" providerId="ADAL" clId="{ABC59560-D6F9-44F6-A314-41836124989B}" dt="2026-07-09T12:29:05.491" v="427" actId="13244"/>
          <ac:picMkLst>
            <pc:docMk/>
            <pc:sldMk cId="563908190" sldId="267"/>
            <ac:picMk id="2" creationId="{5B275C43-04DC-5BC5-F781-C61342DCBC6C}"/>
          </ac:picMkLst>
        </pc:picChg>
      </pc:sldChg>
      <pc:sldChg chg="addSp modSp mod">
        <pc:chgData name="Jack Hinchcliffe (Staff)" userId="107332fb-c3d0-425d-bbcf-f96957e0e55e" providerId="ADAL" clId="{ABC59560-D6F9-44F6-A314-41836124989B}" dt="2026-07-09T12:28:34.607" v="420"/>
        <pc:sldMkLst>
          <pc:docMk/>
          <pc:sldMk cId="3079334162" sldId="268"/>
        </pc:sldMkLst>
        <pc:spChg chg="add mod ord">
          <ac:chgData name="Jack Hinchcliffe (Staff)" userId="107332fb-c3d0-425d-bbcf-f96957e0e55e" providerId="ADAL" clId="{ABC59560-D6F9-44F6-A314-41836124989B}" dt="2026-07-09T12:28:34.607" v="420"/>
          <ac:spMkLst>
            <pc:docMk/>
            <pc:sldMk cId="3079334162" sldId="268"/>
            <ac:spMk id="3" creationId="{7E8DDC00-6763-8AD8-5115-9B23D3AE4B20}"/>
          </ac:spMkLst>
        </pc:spChg>
        <pc:spChg chg="ord">
          <ac:chgData name="Jack Hinchcliffe (Staff)" userId="107332fb-c3d0-425d-bbcf-f96957e0e55e" providerId="ADAL" clId="{ABC59560-D6F9-44F6-A314-41836124989B}" dt="2026-07-09T12:28:34.607" v="420"/>
          <ac:spMkLst>
            <pc:docMk/>
            <pc:sldMk cId="3079334162" sldId="268"/>
            <ac:spMk id="4" creationId="{75EDB38E-1382-D415-23B5-E90B232A0101}"/>
          </ac:spMkLst>
        </pc:spChg>
        <pc:spChg chg="ord">
          <ac:chgData name="Jack Hinchcliffe (Staff)" userId="107332fb-c3d0-425d-bbcf-f96957e0e55e" providerId="ADAL" clId="{ABC59560-D6F9-44F6-A314-41836124989B}" dt="2026-07-09T12:28:34.607" v="420"/>
          <ac:spMkLst>
            <pc:docMk/>
            <pc:sldMk cId="3079334162" sldId="268"/>
            <ac:spMk id="6" creationId="{1EE4DBC5-7FA8-D329-F76B-590C33A5369F}"/>
          </ac:spMkLst>
        </pc:spChg>
        <pc:picChg chg="mod ord">
          <ac:chgData name="Jack Hinchcliffe (Staff)" userId="107332fb-c3d0-425d-bbcf-f96957e0e55e" providerId="ADAL" clId="{ABC59560-D6F9-44F6-A314-41836124989B}" dt="2026-07-09T12:28:34.607" v="420"/>
          <ac:picMkLst>
            <pc:docMk/>
            <pc:sldMk cId="3079334162" sldId="268"/>
            <ac:picMk id="2" creationId="{C9A526C0-67D5-7995-157D-5389B8741EB2}"/>
          </ac:picMkLst>
        </pc:picChg>
      </pc:sldChg>
      <pc:sldChg chg="addSp modSp mod">
        <pc:chgData name="Jack Hinchcliffe (Staff)" userId="107332fb-c3d0-425d-bbcf-f96957e0e55e" providerId="ADAL" clId="{ABC59560-D6F9-44F6-A314-41836124989B}" dt="2026-07-09T12:29:26.808" v="430" actId="13244"/>
        <pc:sldMkLst>
          <pc:docMk/>
          <pc:sldMk cId="2090054052" sldId="269"/>
        </pc:sldMkLst>
        <pc:spChg chg="add mod ord">
          <ac:chgData name="Jack Hinchcliffe (Staff)" userId="107332fb-c3d0-425d-bbcf-f96957e0e55e" providerId="ADAL" clId="{ABC59560-D6F9-44F6-A314-41836124989B}" dt="2026-07-09T12:29:10.816" v="428"/>
          <ac:spMkLst>
            <pc:docMk/>
            <pc:sldMk cId="2090054052" sldId="269"/>
            <ac:spMk id="3" creationId="{7AD1D0E7-CC31-904E-27C8-6F47225A0222}"/>
          </ac:spMkLst>
        </pc:spChg>
        <pc:spChg chg="ord">
          <ac:chgData name="Jack Hinchcliffe (Staff)" userId="107332fb-c3d0-425d-bbcf-f96957e0e55e" providerId="ADAL" clId="{ABC59560-D6F9-44F6-A314-41836124989B}" dt="2026-07-09T12:29:10.816" v="428"/>
          <ac:spMkLst>
            <pc:docMk/>
            <pc:sldMk cId="2090054052" sldId="269"/>
            <ac:spMk id="4" creationId="{82BDD12F-43AF-6C89-17CA-31BC2989A2CB}"/>
          </ac:spMkLst>
        </pc:spChg>
        <pc:spChg chg="ord">
          <ac:chgData name="Jack Hinchcliffe (Staff)" userId="107332fb-c3d0-425d-bbcf-f96957e0e55e" providerId="ADAL" clId="{ABC59560-D6F9-44F6-A314-41836124989B}" dt="2026-07-09T12:29:10.816" v="428"/>
          <ac:spMkLst>
            <pc:docMk/>
            <pc:sldMk cId="2090054052" sldId="269"/>
            <ac:spMk id="6" creationId="{B0BDAC7D-1A8A-83B1-9B66-75A477A4396F}"/>
          </ac:spMkLst>
        </pc:spChg>
        <pc:picChg chg="mod ord">
          <ac:chgData name="Jack Hinchcliffe (Staff)" userId="107332fb-c3d0-425d-bbcf-f96957e0e55e" providerId="ADAL" clId="{ABC59560-D6F9-44F6-A314-41836124989B}" dt="2026-07-09T12:29:26.808" v="430" actId="13244"/>
          <ac:picMkLst>
            <pc:docMk/>
            <pc:sldMk cId="2090054052" sldId="269"/>
            <ac:picMk id="2" creationId="{86AF3F60-4669-77CF-D6C7-16EFAB9FD445}"/>
          </ac:picMkLst>
        </pc:picChg>
      </pc:sldChg>
    </pc:docChg>
  </pc:docChgLst>
  <pc:docChgLst>
    <pc:chgData name="Gillian Martin (Staff)" userId="7913b15b-e388-4e39-b2de-ce0ec955df36" providerId="ADAL" clId="{E11C1E42-8DA6-44D8-BB5B-66E05883398A}"/>
    <pc:docChg chg="undo custSel addSld modSld sldOrd">
      <pc:chgData name="Gillian Martin (Staff)" userId="7913b15b-e388-4e39-b2de-ce0ec955df36" providerId="ADAL" clId="{E11C1E42-8DA6-44D8-BB5B-66E05883398A}" dt="2026-07-08T08:12:59.448" v="117"/>
      <pc:docMkLst>
        <pc:docMk/>
      </pc:docMkLst>
      <pc:sldChg chg="modSp">
        <pc:chgData name="Gillian Martin (Staff)" userId="7913b15b-e388-4e39-b2de-ce0ec955df36" providerId="ADAL" clId="{E11C1E42-8DA6-44D8-BB5B-66E05883398A}" dt="2026-07-08T07:54:57.482" v="0"/>
        <pc:sldMkLst>
          <pc:docMk/>
          <pc:sldMk cId="2942099368" sldId="256"/>
        </pc:sldMkLst>
        <pc:spChg chg="mod">
          <ac:chgData name="Gillian Martin (Staff)" userId="7913b15b-e388-4e39-b2de-ce0ec955df36" providerId="ADAL" clId="{E11C1E42-8DA6-44D8-BB5B-66E05883398A}" dt="2026-07-08T07:54:57.482" v="0"/>
          <ac:spMkLst>
            <pc:docMk/>
            <pc:sldMk cId="2942099368" sldId="256"/>
            <ac:spMk id="4" creationId="{C6F9D7F3-8CE6-43E2-A3E0-5D15EED0DC77}"/>
          </ac:spMkLst>
        </pc:spChg>
      </pc:sldChg>
      <pc:sldChg chg="modSp mod">
        <pc:chgData name="Gillian Martin (Staff)" userId="7913b15b-e388-4e39-b2de-ce0ec955df36" providerId="ADAL" clId="{E11C1E42-8DA6-44D8-BB5B-66E05883398A}" dt="2026-07-08T07:58:32.423" v="64" actId="1035"/>
        <pc:sldMkLst>
          <pc:docMk/>
          <pc:sldMk cId="2340864920" sldId="257"/>
        </pc:sldMkLst>
        <pc:spChg chg="mod">
          <ac:chgData name="Gillian Martin (Staff)" userId="7913b15b-e388-4e39-b2de-ce0ec955df36" providerId="ADAL" clId="{E11C1E42-8DA6-44D8-BB5B-66E05883398A}" dt="2026-07-08T07:58:32.423" v="64" actId="1035"/>
          <ac:spMkLst>
            <pc:docMk/>
            <pc:sldMk cId="2340864920" sldId="257"/>
            <ac:spMk id="4" creationId="{84646FAB-66D5-40D9-9EFB-7A24D2F4ED6F}"/>
          </ac:spMkLst>
        </pc:spChg>
      </pc:sldChg>
      <pc:sldChg chg="modSp mod">
        <pc:chgData name="Gillian Martin (Staff)" userId="7913b15b-e388-4e39-b2de-ce0ec955df36" providerId="ADAL" clId="{E11C1E42-8DA6-44D8-BB5B-66E05883398A}" dt="2026-07-08T07:56:54.278" v="36" actId="2711"/>
        <pc:sldMkLst>
          <pc:docMk/>
          <pc:sldMk cId="3125417212" sldId="260"/>
        </pc:sldMkLst>
        <pc:spChg chg="mod">
          <ac:chgData name="Gillian Martin (Staff)" userId="7913b15b-e388-4e39-b2de-ce0ec955df36" providerId="ADAL" clId="{E11C1E42-8DA6-44D8-BB5B-66E05883398A}" dt="2026-07-08T07:56:54.278" v="36" actId="2711"/>
          <ac:spMkLst>
            <pc:docMk/>
            <pc:sldMk cId="3125417212" sldId="260"/>
            <ac:spMk id="4" creationId="{84646FAB-66D5-40D9-9EFB-7A24D2F4ED6F}"/>
          </ac:spMkLst>
        </pc:spChg>
      </pc:sldChg>
      <pc:sldChg chg="modSp mod">
        <pc:chgData name="Gillian Martin (Staff)" userId="7913b15b-e388-4e39-b2de-ce0ec955df36" providerId="ADAL" clId="{E11C1E42-8DA6-44D8-BB5B-66E05883398A}" dt="2026-07-08T07:55:41.238" v="15" actId="6549"/>
        <pc:sldMkLst>
          <pc:docMk/>
          <pc:sldMk cId="3079334162" sldId="268"/>
        </pc:sldMkLst>
        <pc:spChg chg="mod">
          <ac:chgData name="Gillian Martin (Staff)" userId="7913b15b-e388-4e39-b2de-ce0ec955df36" providerId="ADAL" clId="{E11C1E42-8DA6-44D8-BB5B-66E05883398A}" dt="2026-07-08T07:55:41.238" v="15" actId="6549"/>
          <ac:spMkLst>
            <pc:docMk/>
            <pc:sldMk cId="3079334162" sldId="268"/>
            <ac:spMk id="4" creationId="{75EDB38E-1382-D415-23B5-E90B232A0101}"/>
          </ac:spMkLst>
        </pc:spChg>
      </pc:sldChg>
      <pc:sldChg chg="modSp add mod ord">
        <pc:chgData name="Gillian Martin (Staff)" userId="7913b15b-e388-4e39-b2de-ce0ec955df36" providerId="ADAL" clId="{E11C1E42-8DA6-44D8-BB5B-66E05883398A}" dt="2026-07-08T08:12:59.448" v="117"/>
        <pc:sldMkLst>
          <pc:docMk/>
          <pc:sldMk cId="2090054052" sldId="269"/>
        </pc:sldMkLst>
        <pc:spChg chg="mod">
          <ac:chgData name="Gillian Martin (Staff)" userId="7913b15b-e388-4e39-b2de-ce0ec955df36" providerId="ADAL" clId="{E11C1E42-8DA6-44D8-BB5B-66E05883398A}" dt="2026-07-08T08:12:43.025" v="111" actId="1076"/>
          <ac:spMkLst>
            <pc:docMk/>
            <pc:sldMk cId="2090054052" sldId="269"/>
            <ac:spMk id="4" creationId="{82BDD12F-43AF-6C89-17CA-31BC2989A2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2231" cy="34106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3698" y="0"/>
            <a:ext cx="4302231" cy="341064"/>
          </a:xfrm>
          <a:prstGeom prst="rect">
            <a:avLst/>
          </a:prstGeom>
        </p:spPr>
        <p:txBody>
          <a:bodyPr vert="horz" lIns="91440" tIns="45720" rIns="91440" bIns="45720" rtlCol="0"/>
          <a:lstStyle>
            <a:lvl1pPr algn="r">
              <a:defRPr sz="1200"/>
            </a:lvl1pPr>
          </a:lstStyle>
          <a:p>
            <a:fld id="{80F1E64F-CC2F-46C1-BB49-EE09442226D0}" type="datetimeFigureOut">
              <a:rPr lang="en-GB" smtClean="0"/>
              <a:t>09/07/2026</a:t>
            </a:fld>
            <a:endParaRPr lang="en-GB"/>
          </a:p>
        </p:txBody>
      </p:sp>
      <p:sp>
        <p:nvSpPr>
          <p:cNvPr id="4" name="Slide Image Placeholder 3"/>
          <p:cNvSpPr>
            <a:spLocks noGrp="1" noRot="1" noChangeAspect="1"/>
          </p:cNvSpPr>
          <p:nvPr>
            <p:ph type="sldImg" idx="2"/>
          </p:nvPr>
        </p:nvSpPr>
        <p:spPr>
          <a:xfrm>
            <a:off x="2925763" y="849313"/>
            <a:ext cx="4076700"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823" y="3271381"/>
            <a:ext cx="7942580" cy="26765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2"/>
            <a:ext cx="4302231" cy="34106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3698" y="6456612"/>
            <a:ext cx="4302231" cy="341063"/>
          </a:xfrm>
          <a:prstGeom prst="rect">
            <a:avLst/>
          </a:prstGeom>
        </p:spPr>
        <p:txBody>
          <a:bodyPr vert="horz" lIns="91440" tIns="45720" rIns="91440" bIns="45720" rtlCol="0" anchor="b"/>
          <a:lstStyle>
            <a:lvl1pPr algn="r">
              <a:defRPr sz="1200"/>
            </a:lvl1pPr>
          </a:lstStyle>
          <a:p>
            <a:fld id="{38C0550D-D039-4EF6-8D65-2BB6C4E77AC8}" type="slidenum">
              <a:rPr lang="en-GB" smtClean="0"/>
              <a:t>‹#›</a:t>
            </a:fld>
            <a:endParaRPr lang="en-GB"/>
          </a:p>
        </p:txBody>
      </p:sp>
    </p:spTree>
    <p:extLst>
      <p:ext uri="{BB962C8B-B14F-4D97-AF65-F5344CB8AC3E}">
        <p14:creationId xmlns:p14="http://schemas.microsoft.com/office/powerpoint/2010/main" val="377402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2673-B463-473A-AE6E-5C3698BD7E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F4A21C-2267-48AF-86E9-E620EC80A5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EC5A33-3761-47C3-95DE-2BF165DDE1C6}"/>
              </a:ext>
            </a:extLst>
          </p:cNvPr>
          <p:cNvSpPr>
            <a:spLocks noGrp="1"/>
          </p:cNvSpPr>
          <p:nvPr>
            <p:ph type="dt" sz="half" idx="10"/>
          </p:nvPr>
        </p:nvSpPr>
        <p:spPr/>
        <p:txBody>
          <a:bodyPr/>
          <a:lstStyle/>
          <a:p>
            <a:fld id="{8C973760-2AA3-4DAB-B9A0-7BCCD79DB9BB}" type="datetime1">
              <a:rPr lang="en-GB" smtClean="0"/>
              <a:t>09/07/2026</a:t>
            </a:fld>
            <a:endParaRPr lang="en-GB"/>
          </a:p>
        </p:txBody>
      </p:sp>
      <p:sp>
        <p:nvSpPr>
          <p:cNvPr id="5" name="Footer Placeholder 4">
            <a:extLst>
              <a:ext uri="{FF2B5EF4-FFF2-40B4-BE49-F238E27FC236}">
                <a16:creationId xmlns:a16="http://schemas.microsoft.com/office/drawing/2014/main" id="{A2EB847D-03F7-4E44-B77F-B2EB08DC67D7}"/>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54B278E-7670-41E4-9918-EF5C3C4D348D}"/>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54155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0C23-7CE5-47AC-B603-C31A174409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AFDEB6-2D8C-4A63-8283-B5306504EB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771ECC-350F-49F5-94A8-3AD2EC1EF9C7}"/>
              </a:ext>
            </a:extLst>
          </p:cNvPr>
          <p:cNvSpPr>
            <a:spLocks noGrp="1"/>
          </p:cNvSpPr>
          <p:nvPr>
            <p:ph type="dt" sz="half" idx="10"/>
          </p:nvPr>
        </p:nvSpPr>
        <p:spPr/>
        <p:txBody>
          <a:bodyPr/>
          <a:lstStyle/>
          <a:p>
            <a:fld id="{9D4C2570-D805-4311-B3CE-21ABE610D5E6}" type="datetime1">
              <a:rPr lang="en-GB" smtClean="0"/>
              <a:t>09/07/2026</a:t>
            </a:fld>
            <a:endParaRPr lang="en-GB"/>
          </a:p>
        </p:txBody>
      </p:sp>
      <p:sp>
        <p:nvSpPr>
          <p:cNvPr id="5" name="Footer Placeholder 4">
            <a:extLst>
              <a:ext uri="{FF2B5EF4-FFF2-40B4-BE49-F238E27FC236}">
                <a16:creationId xmlns:a16="http://schemas.microsoft.com/office/drawing/2014/main" id="{811AB424-C784-40B1-BE01-98564B114B53}"/>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0343205-FA4A-40F3-805E-ECE126CE322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50444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570CD1-0D12-4797-9E50-AA85724F5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341C96-7C7F-4E5C-81D0-753993B5B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8FF059-E35B-4926-ABDB-C46418BC4A86}"/>
              </a:ext>
            </a:extLst>
          </p:cNvPr>
          <p:cNvSpPr>
            <a:spLocks noGrp="1"/>
          </p:cNvSpPr>
          <p:nvPr>
            <p:ph type="dt" sz="half" idx="10"/>
          </p:nvPr>
        </p:nvSpPr>
        <p:spPr/>
        <p:txBody>
          <a:bodyPr/>
          <a:lstStyle/>
          <a:p>
            <a:fld id="{59BA5986-A010-422A-AF11-6636871A2583}" type="datetime1">
              <a:rPr lang="en-GB" smtClean="0"/>
              <a:t>09/07/2026</a:t>
            </a:fld>
            <a:endParaRPr lang="en-GB"/>
          </a:p>
        </p:txBody>
      </p:sp>
      <p:sp>
        <p:nvSpPr>
          <p:cNvPr id="5" name="Footer Placeholder 4">
            <a:extLst>
              <a:ext uri="{FF2B5EF4-FFF2-40B4-BE49-F238E27FC236}">
                <a16:creationId xmlns:a16="http://schemas.microsoft.com/office/drawing/2014/main" id="{F9BE47A7-42DC-4EF9-8FA5-BBC7A703D535}"/>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3451B7E-F753-462D-93B1-CA0BB248BC2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0488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2C9B-4AC1-494B-BA77-04B89E8F8E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49C1CC-63D4-4322-AF81-9144D33D1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34BECC-D184-49BB-9627-46989BDF97AE}"/>
              </a:ext>
            </a:extLst>
          </p:cNvPr>
          <p:cNvSpPr>
            <a:spLocks noGrp="1"/>
          </p:cNvSpPr>
          <p:nvPr>
            <p:ph type="dt" sz="half" idx="10"/>
          </p:nvPr>
        </p:nvSpPr>
        <p:spPr/>
        <p:txBody>
          <a:bodyPr/>
          <a:lstStyle/>
          <a:p>
            <a:fld id="{56583742-A857-4055-AC86-0EB961BDE55C}" type="datetime1">
              <a:rPr lang="en-GB" smtClean="0"/>
              <a:t>09/07/2026</a:t>
            </a:fld>
            <a:endParaRPr lang="en-GB"/>
          </a:p>
        </p:txBody>
      </p:sp>
      <p:sp>
        <p:nvSpPr>
          <p:cNvPr id="5" name="Footer Placeholder 4">
            <a:extLst>
              <a:ext uri="{FF2B5EF4-FFF2-40B4-BE49-F238E27FC236}">
                <a16:creationId xmlns:a16="http://schemas.microsoft.com/office/drawing/2014/main" id="{E2A718B1-F14B-4CEF-ADE7-A5946BADE569}"/>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A9ADEE1-DB79-4FEB-A892-FBC88E90050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68004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91C-F970-4BB1-B59A-D26F65034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02B0D3-08CF-42FA-BB59-F49F9192A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B4E0D-DE1F-486B-9130-BF2F42EBA741}"/>
              </a:ext>
            </a:extLst>
          </p:cNvPr>
          <p:cNvSpPr>
            <a:spLocks noGrp="1"/>
          </p:cNvSpPr>
          <p:nvPr>
            <p:ph type="dt" sz="half" idx="10"/>
          </p:nvPr>
        </p:nvSpPr>
        <p:spPr/>
        <p:txBody>
          <a:bodyPr/>
          <a:lstStyle/>
          <a:p>
            <a:fld id="{5B35AB57-B7E2-4380-A5B1-7A3C2A655302}" type="datetime1">
              <a:rPr lang="en-GB" smtClean="0"/>
              <a:t>09/07/2026</a:t>
            </a:fld>
            <a:endParaRPr lang="en-GB"/>
          </a:p>
        </p:txBody>
      </p:sp>
      <p:sp>
        <p:nvSpPr>
          <p:cNvPr id="5" name="Footer Placeholder 4">
            <a:extLst>
              <a:ext uri="{FF2B5EF4-FFF2-40B4-BE49-F238E27FC236}">
                <a16:creationId xmlns:a16="http://schemas.microsoft.com/office/drawing/2014/main" id="{F0C2F911-B052-4B9A-A00C-68369FA30648}"/>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37AAE0ED-8D1F-4B5B-81E3-97F15559758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401642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1C1A-66B8-410E-88F7-CB21FA1A04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148354-3C42-4854-AC0D-21DEC99D26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8CF493-FB8D-48A1-8069-17E5D70F19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0FA15D-6B16-4CA1-9A98-69F896BF6F58}"/>
              </a:ext>
            </a:extLst>
          </p:cNvPr>
          <p:cNvSpPr>
            <a:spLocks noGrp="1"/>
          </p:cNvSpPr>
          <p:nvPr>
            <p:ph type="dt" sz="half" idx="10"/>
          </p:nvPr>
        </p:nvSpPr>
        <p:spPr/>
        <p:txBody>
          <a:bodyPr/>
          <a:lstStyle/>
          <a:p>
            <a:fld id="{8F2B7B8D-D947-432A-9C0A-28297CB4CAB9}" type="datetime1">
              <a:rPr lang="en-GB" smtClean="0"/>
              <a:t>09/07/2026</a:t>
            </a:fld>
            <a:endParaRPr lang="en-GB"/>
          </a:p>
        </p:txBody>
      </p:sp>
      <p:sp>
        <p:nvSpPr>
          <p:cNvPr id="6" name="Footer Placeholder 5">
            <a:extLst>
              <a:ext uri="{FF2B5EF4-FFF2-40B4-BE49-F238E27FC236}">
                <a16:creationId xmlns:a16="http://schemas.microsoft.com/office/drawing/2014/main" id="{198E96AA-1633-4747-8244-47646E3E63FA}"/>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84064C2-A8D9-489D-87CE-D4894C57365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549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9CF4-F0B3-4F45-9B3D-4BE4A8B730B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6F1D9-02F8-435E-B878-17C893E60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1B808-555A-4F69-AD5F-A3ECB61BB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A724EB-01B1-4902-8C1E-E772F16B58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B77F15-D883-4529-9C8B-DB8D243BF3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0127C4-AAC1-4529-9F07-F0CBF4F7E629}"/>
              </a:ext>
            </a:extLst>
          </p:cNvPr>
          <p:cNvSpPr>
            <a:spLocks noGrp="1"/>
          </p:cNvSpPr>
          <p:nvPr>
            <p:ph type="dt" sz="half" idx="10"/>
          </p:nvPr>
        </p:nvSpPr>
        <p:spPr/>
        <p:txBody>
          <a:bodyPr/>
          <a:lstStyle/>
          <a:p>
            <a:fld id="{85CD2F4F-3925-43DF-8F03-13140802F73B}" type="datetime1">
              <a:rPr lang="en-GB" smtClean="0"/>
              <a:t>09/07/2026</a:t>
            </a:fld>
            <a:endParaRPr lang="en-GB"/>
          </a:p>
        </p:txBody>
      </p:sp>
      <p:sp>
        <p:nvSpPr>
          <p:cNvPr id="8" name="Footer Placeholder 7">
            <a:extLst>
              <a:ext uri="{FF2B5EF4-FFF2-40B4-BE49-F238E27FC236}">
                <a16:creationId xmlns:a16="http://schemas.microsoft.com/office/drawing/2014/main" id="{37616D1E-D3C2-40CC-961B-286CC7A0DD92}"/>
              </a:ext>
            </a:extLst>
          </p:cNvPr>
          <p:cNvSpPr>
            <a:spLocks noGrp="1"/>
          </p:cNvSpPr>
          <p:nvPr>
            <p:ph type="ftr" sz="quarter" idx="11"/>
          </p:nvPr>
        </p:nvSpPr>
        <p:spPr/>
        <p:txBody>
          <a:bodyPr/>
          <a:lstStyle/>
          <a:p>
            <a:r>
              <a:rPr lang="en-GB"/>
              <a:t>GREAT-2 Training Presentation 1 Introduction V0.1 02-12-22</a:t>
            </a:r>
          </a:p>
        </p:txBody>
      </p:sp>
      <p:sp>
        <p:nvSpPr>
          <p:cNvPr id="9" name="Slide Number Placeholder 8">
            <a:extLst>
              <a:ext uri="{FF2B5EF4-FFF2-40B4-BE49-F238E27FC236}">
                <a16:creationId xmlns:a16="http://schemas.microsoft.com/office/drawing/2014/main" id="{EA401AD7-2ECB-4411-B10B-3728C245B142}"/>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421079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2057-BB0A-4AA2-B82F-523CA8013E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B40822-F1DC-4520-81D5-5693AB5D9CB4}"/>
              </a:ext>
            </a:extLst>
          </p:cNvPr>
          <p:cNvSpPr>
            <a:spLocks noGrp="1"/>
          </p:cNvSpPr>
          <p:nvPr>
            <p:ph type="dt" sz="half" idx="10"/>
          </p:nvPr>
        </p:nvSpPr>
        <p:spPr/>
        <p:txBody>
          <a:bodyPr/>
          <a:lstStyle/>
          <a:p>
            <a:fld id="{ED1FF03A-D5FE-4EBA-A89E-32504AD4396E}" type="datetime1">
              <a:rPr lang="en-GB" smtClean="0"/>
              <a:t>09/07/2026</a:t>
            </a:fld>
            <a:endParaRPr lang="en-GB"/>
          </a:p>
        </p:txBody>
      </p:sp>
      <p:sp>
        <p:nvSpPr>
          <p:cNvPr id="4" name="Footer Placeholder 3">
            <a:extLst>
              <a:ext uri="{FF2B5EF4-FFF2-40B4-BE49-F238E27FC236}">
                <a16:creationId xmlns:a16="http://schemas.microsoft.com/office/drawing/2014/main" id="{0D0AD1AE-0A84-4C96-BBFA-2903788AFACD}"/>
              </a:ext>
            </a:extLst>
          </p:cNvPr>
          <p:cNvSpPr>
            <a:spLocks noGrp="1"/>
          </p:cNvSpPr>
          <p:nvPr>
            <p:ph type="ftr" sz="quarter" idx="11"/>
          </p:nvPr>
        </p:nvSpPr>
        <p:spPr/>
        <p:txBody>
          <a:bodyPr/>
          <a:lstStyle/>
          <a:p>
            <a:r>
              <a:rPr lang="en-GB"/>
              <a:t>GREAT-2 Training Presentation 1 Introduction V0.1 02-12-22</a:t>
            </a:r>
          </a:p>
        </p:txBody>
      </p:sp>
      <p:sp>
        <p:nvSpPr>
          <p:cNvPr id="5" name="Slide Number Placeholder 4">
            <a:extLst>
              <a:ext uri="{FF2B5EF4-FFF2-40B4-BE49-F238E27FC236}">
                <a16:creationId xmlns:a16="http://schemas.microsoft.com/office/drawing/2014/main" id="{1BD80C16-B016-42C2-818D-70F7A97CBFE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7220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04839-0D3A-42F5-B473-E621341C2CBC}"/>
              </a:ext>
            </a:extLst>
          </p:cNvPr>
          <p:cNvSpPr>
            <a:spLocks noGrp="1"/>
          </p:cNvSpPr>
          <p:nvPr>
            <p:ph type="dt" sz="half" idx="10"/>
          </p:nvPr>
        </p:nvSpPr>
        <p:spPr/>
        <p:txBody>
          <a:bodyPr/>
          <a:lstStyle/>
          <a:p>
            <a:fld id="{8E4648A0-328B-46BB-84AD-52F1B7198D73}" type="datetime1">
              <a:rPr lang="en-GB" smtClean="0"/>
              <a:t>09/07/2026</a:t>
            </a:fld>
            <a:endParaRPr lang="en-GB"/>
          </a:p>
        </p:txBody>
      </p:sp>
      <p:sp>
        <p:nvSpPr>
          <p:cNvPr id="3" name="Footer Placeholder 2">
            <a:extLst>
              <a:ext uri="{FF2B5EF4-FFF2-40B4-BE49-F238E27FC236}">
                <a16:creationId xmlns:a16="http://schemas.microsoft.com/office/drawing/2014/main" id="{7AA721E5-A67E-4296-84FD-FF7E70C47FE9}"/>
              </a:ext>
            </a:extLst>
          </p:cNvPr>
          <p:cNvSpPr>
            <a:spLocks noGrp="1"/>
          </p:cNvSpPr>
          <p:nvPr>
            <p:ph type="ftr" sz="quarter" idx="11"/>
          </p:nvPr>
        </p:nvSpPr>
        <p:spPr/>
        <p:txBody>
          <a:bodyPr/>
          <a:lstStyle/>
          <a:p>
            <a:r>
              <a:rPr lang="en-GB"/>
              <a:t>GREAT-2 Training Presentation 1 Introduction V0.1 02-12-22</a:t>
            </a:r>
          </a:p>
        </p:txBody>
      </p:sp>
      <p:sp>
        <p:nvSpPr>
          <p:cNvPr id="4" name="Slide Number Placeholder 3">
            <a:extLst>
              <a:ext uri="{FF2B5EF4-FFF2-40B4-BE49-F238E27FC236}">
                <a16:creationId xmlns:a16="http://schemas.microsoft.com/office/drawing/2014/main" id="{1CD9FCD0-B7A0-45FD-8002-3B7ADBBFBE9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32379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6901-313F-4AB5-8492-745BBF331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57C630-C276-4598-804E-CCB09A751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DF8294-A6F7-475B-B64E-5C92320BE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DE852F-200F-4859-9566-091A92C88C50}"/>
              </a:ext>
            </a:extLst>
          </p:cNvPr>
          <p:cNvSpPr>
            <a:spLocks noGrp="1"/>
          </p:cNvSpPr>
          <p:nvPr>
            <p:ph type="dt" sz="half" idx="10"/>
          </p:nvPr>
        </p:nvSpPr>
        <p:spPr/>
        <p:txBody>
          <a:bodyPr/>
          <a:lstStyle/>
          <a:p>
            <a:fld id="{E4591335-CD84-426D-B764-70B4E8F8A2E9}" type="datetime1">
              <a:rPr lang="en-GB" smtClean="0"/>
              <a:t>09/07/2026</a:t>
            </a:fld>
            <a:endParaRPr lang="en-GB"/>
          </a:p>
        </p:txBody>
      </p:sp>
      <p:sp>
        <p:nvSpPr>
          <p:cNvPr id="6" name="Footer Placeholder 5">
            <a:extLst>
              <a:ext uri="{FF2B5EF4-FFF2-40B4-BE49-F238E27FC236}">
                <a16:creationId xmlns:a16="http://schemas.microsoft.com/office/drawing/2014/main" id="{F6FB9D36-5E1E-4792-9268-27F58F8CC341}"/>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4BAE4D3A-F5BF-4D87-B031-0099978D3AC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81819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F2D1-1785-4561-8FE9-427B792BE3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743DFE-CC7D-4E7C-BF05-38DB4D180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D41F28-0192-4F74-B534-07975D74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C97F0-A32E-4171-93D2-CD769E5666B5}"/>
              </a:ext>
            </a:extLst>
          </p:cNvPr>
          <p:cNvSpPr>
            <a:spLocks noGrp="1"/>
          </p:cNvSpPr>
          <p:nvPr>
            <p:ph type="dt" sz="half" idx="10"/>
          </p:nvPr>
        </p:nvSpPr>
        <p:spPr/>
        <p:txBody>
          <a:bodyPr/>
          <a:lstStyle/>
          <a:p>
            <a:fld id="{3C5A9075-2245-44B9-B073-35B1EEF6492B}" type="datetime1">
              <a:rPr lang="en-GB" smtClean="0"/>
              <a:t>09/07/2026</a:t>
            </a:fld>
            <a:endParaRPr lang="en-GB"/>
          </a:p>
        </p:txBody>
      </p:sp>
      <p:sp>
        <p:nvSpPr>
          <p:cNvPr id="6" name="Footer Placeholder 5">
            <a:extLst>
              <a:ext uri="{FF2B5EF4-FFF2-40B4-BE49-F238E27FC236}">
                <a16:creationId xmlns:a16="http://schemas.microsoft.com/office/drawing/2014/main" id="{110161AC-137F-4F59-9901-1C91B5ED18D6}"/>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DC70FC5-DBFC-4C43-A687-7DE7345BB85B}"/>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98439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E102-428B-484B-A3CF-F6F6297E43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A5BAC4-FF72-453F-A3D9-0F3C0E63CC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701867-11C0-4366-96AF-AF77556E8D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E8683-AB5C-40F0-9976-DAD9A9256C6F}" type="datetime1">
              <a:rPr lang="en-GB" smtClean="0"/>
              <a:t>09/07/2026</a:t>
            </a:fld>
            <a:endParaRPr lang="en-GB"/>
          </a:p>
        </p:txBody>
      </p:sp>
      <p:sp>
        <p:nvSpPr>
          <p:cNvPr id="5" name="Footer Placeholder 4">
            <a:extLst>
              <a:ext uri="{FF2B5EF4-FFF2-40B4-BE49-F238E27FC236}">
                <a16:creationId xmlns:a16="http://schemas.microsoft.com/office/drawing/2014/main" id="{A1FA0BD3-636E-4DC8-BA51-CAFA2BDC6B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51EC18D0-15F4-4ADA-A4D4-BD1C685DF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C25873-D336-487A-A319-996D5E8BF626}" type="slidenum">
              <a:rPr lang="en-GB" smtClean="0"/>
              <a:t>‹#›</a:t>
            </a:fld>
            <a:endParaRPr lang="en-GB"/>
          </a:p>
        </p:txBody>
      </p:sp>
    </p:spTree>
    <p:extLst>
      <p:ext uri="{BB962C8B-B14F-4D97-AF65-F5344CB8AC3E}">
        <p14:creationId xmlns:p14="http://schemas.microsoft.com/office/powerpoint/2010/main" val="3291358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5C12A8B-608F-C854-74FB-F82A3E84F4FF}"/>
              </a:ext>
            </a:extLst>
          </p:cNvPr>
          <p:cNvSpPr>
            <a:spLocks noGrp="1"/>
          </p:cNvSpPr>
          <p:nvPr>
            <p:ph type="ctrTitle"/>
          </p:nvPr>
        </p:nvSpPr>
        <p:spPr>
          <a:xfrm>
            <a:off x="1524000" y="2735719"/>
            <a:ext cx="9144000" cy="1672380"/>
          </a:xfrm>
        </p:spPr>
        <p:txBody>
          <a:bodyPr>
            <a:normAutofit/>
          </a:bodyPr>
          <a:lstStyle/>
          <a:p>
            <a:r>
              <a:rPr lang="en-GB" sz="4400" b="1" dirty="0">
                <a:solidFill>
                  <a:srgbClr val="359568"/>
                </a:solidFill>
                <a:latin typeface="Arial" panose="020B0604020202020204" pitchFamily="34" charset="0"/>
                <a:cs typeface="Arial" panose="020B0604020202020204" pitchFamily="34" charset="0"/>
              </a:rPr>
              <a:t>Identifying Participants, Screening &amp; Eligibility </a:t>
            </a:r>
            <a:endParaRPr lang="en-GB" sz="7200" dirty="0">
              <a:solidFill>
                <a:srgbClr val="359568"/>
              </a:solidFill>
            </a:endParaRPr>
          </a:p>
        </p:txBody>
      </p:sp>
      <p:sp>
        <p:nvSpPr>
          <p:cNvPr id="4" name="Footer Placeholder 3">
            <a:extLst>
              <a:ext uri="{FF2B5EF4-FFF2-40B4-BE49-F238E27FC236}">
                <a16:creationId xmlns:a16="http://schemas.microsoft.com/office/drawing/2014/main" id="{C6F9D7F3-8CE6-43E2-A3E0-5D15EED0DC77}"/>
              </a:ext>
              <a:ext uri="{C183D7F6-B498-43B3-948B-1728B52AA6E4}">
                <adec:decorative xmlns:adec="http://schemas.microsoft.com/office/drawing/2017/decorative" val="0"/>
              </a:ext>
            </a:extLst>
          </p:cNvPr>
          <p:cNvSpPr>
            <a:spLocks noGrp="1"/>
          </p:cNvSpPr>
          <p:nvPr>
            <p:ph type="ftr" sz="quarter" idx="11"/>
          </p:nvPr>
        </p:nvSpPr>
        <p:spPr>
          <a:xfrm>
            <a:off x="396815" y="6356350"/>
            <a:ext cx="5250611" cy="365125"/>
          </a:xfrm>
        </p:spPr>
        <p:txBody>
          <a:bodyPr/>
          <a:lstStyle/>
          <a:p>
            <a:pPr algn="l"/>
            <a:r>
              <a:rPr lang="en-GB" dirty="0">
                <a:solidFill>
                  <a:schemeClr val="tx1"/>
                </a:solidFill>
              </a:rPr>
              <a:t>2 ESCAPE Training Presentation Screening &amp; Eligibility V2 24-07-26</a:t>
            </a:r>
          </a:p>
        </p:txBody>
      </p:sp>
      <p:pic>
        <p:nvPicPr>
          <p:cNvPr id="7" name="Picture 6" descr="ESCAPE Trial logo">
            <a:extLst>
              <a:ext uri="{FF2B5EF4-FFF2-40B4-BE49-F238E27FC236}">
                <a16:creationId xmlns:a16="http://schemas.microsoft.com/office/drawing/2014/main" id="{6BC2FC72-5F40-191C-2053-31888EE24F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86704" y="841630"/>
            <a:ext cx="2218592" cy="1595977"/>
          </a:xfrm>
          <a:prstGeom prst="rect">
            <a:avLst/>
          </a:prstGeom>
          <a:noFill/>
          <a:ln>
            <a:noFill/>
          </a:ln>
        </p:spPr>
      </p:pic>
      <p:pic>
        <p:nvPicPr>
          <p:cNvPr id="2" name="Picture 1" descr="TCTU, University of Dundee, NHS Tayside, ESCAPE trial logos ">
            <a:extLst>
              <a:ext uri="{FF2B5EF4-FFF2-40B4-BE49-F238E27FC236}">
                <a16:creationId xmlns:a16="http://schemas.microsoft.com/office/drawing/2014/main" id="{EBCF8E32-2FFF-E1F0-870D-6041C016CA0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390863" y="152722"/>
            <a:ext cx="4432176" cy="688908"/>
          </a:xfrm>
          <a:prstGeom prst="rect">
            <a:avLst/>
          </a:prstGeom>
        </p:spPr>
      </p:pic>
      <p:sp>
        <p:nvSpPr>
          <p:cNvPr id="6" name="Slide Number Placeholder 5">
            <a:extLst>
              <a:ext uri="{FF2B5EF4-FFF2-40B4-BE49-F238E27FC236}">
                <a16:creationId xmlns:a16="http://schemas.microsoft.com/office/drawing/2014/main" id="{83788640-EEF7-466C-9813-970DB2D849DD}"/>
              </a:ext>
              <a:ext uri="{C183D7F6-B498-43B3-948B-1728B52AA6E4}">
                <adec:decorative xmlns:adec="http://schemas.microsoft.com/office/drawing/2017/decorative" val="0"/>
              </a:ext>
            </a:extLst>
          </p:cNvPr>
          <p:cNvSpPr>
            <a:spLocks noGrp="1"/>
          </p:cNvSpPr>
          <p:nvPr>
            <p:ph type="sldNum" sz="quarter" idx="12"/>
          </p:nvPr>
        </p:nvSpPr>
        <p:spPr/>
        <p:txBody>
          <a:bodyPr/>
          <a:lstStyle/>
          <a:p>
            <a:fld id="{8DC25873-D336-487A-A319-996D5E8BF626}" type="slidenum">
              <a:rPr lang="en-GB" smtClean="0"/>
              <a:t>1</a:t>
            </a:fld>
            <a:endParaRPr lang="en-GB"/>
          </a:p>
        </p:txBody>
      </p:sp>
    </p:spTree>
    <p:extLst>
      <p:ext uri="{BB962C8B-B14F-4D97-AF65-F5344CB8AC3E}">
        <p14:creationId xmlns:p14="http://schemas.microsoft.com/office/powerpoint/2010/main" val="294209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E62FC-69FD-57D7-87D4-7B3DC5121EC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22C2B7A-B33B-4C55-C81D-60C395739FC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Enrolment and randomisation log</a:t>
            </a:r>
          </a:p>
        </p:txBody>
      </p:sp>
      <p:pic>
        <p:nvPicPr>
          <p:cNvPr id="3" name="Picture 2" descr="TCTU, University of Dundee, NHS Tayside, ESCAPE trial logos ">
            <a:extLst>
              <a:ext uri="{FF2B5EF4-FFF2-40B4-BE49-F238E27FC236}">
                <a16:creationId xmlns:a16="http://schemas.microsoft.com/office/drawing/2014/main" id="{D32961B7-76C0-1E03-995D-041899962CD6}"/>
              </a:ext>
            </a:extLst>
          </p:cNvPr>
          <p:cNvPicPr>
            <a:picLocks noChangeAspect="1"/>
          </p:cNvPicPr>
          <p:nvPr/>
        </p:nvPicPr>
        <p:blipFill>
          <a:blip r:embed="rId2"/>
          <a:stretch>
            <a:fillRect/>
          </a:stretch>
        </p:blipFill>
        <p:spPr>
          <a:xfrm>
            <a:off x="6921624" y="155081"/>
            <a:ext cx="4432176" cy="688908"/>
          </a:xfrm>
          <a:prstGeom prst="rect">
            <a:avLst/>
          </a:prstGeom>
        </p:spPr>
      </p:pic>
      <p:sp>
        <p:nvSpPr>
          <p:cNvPr id="2" name="TextBox 1">
            <a:extLst>
              <a:ext uri="{FF2B5EF4-FFF2-40B4-BE49-F238E27FC236}">
                <a16:creationId xmlns:a16="http://schemas.microsoft.com/office/drawing/2014/main" id="{669ED315-C919-6ECB-D528-8AC511AF34C6}"/>
              </a:ext>
            </a:extLst>
          </p:cNvPr>
          <p:cNvSpPr txBox="1"/>
          <p:nvPr/>
        </p:nvSpPr>
        <p:spPr>
          <a:xfrm>
            <a:off x="620642" y="969163"/>
            <a:ext cx="10950716" cy="1277979"/>
          </a:xfrm>
          <a:prstGeom prst="rect">
            <a:avLst/>
          </a:prstGeom>
          <a:noFill/>
        </p:spPr>
        <p:txBody>
          <a:bodyPr wrap="square" rtlCol="0">
            <a:spAutoFit/>
          </a:bodyPr>
          <a:lstStyle/>
          <a:p>
            <a:pPr>
              <a:lnSpc>
                <a:spcPct val="115000"/>
              </a:lnSpc>
              <a:spcAft>
                <a:spcPts val="600"/>
              </a:spcAft>
            </a:pPr>
            <a:r>
              <a:rPr lang="en-GB" sz="2000" b="1" dirty="0">
                <a:solidFill>
                  <a:srgbClr val="359568"/>
                </a:solidFill>
                <a:effectLst/>
                <a:latin typeface="Arial" panose="020B0604020202020204" pitchFamily="34" charset="0"/>
                <a:ea typeface="Calibri" panose="020F0502020204030204" pitchFamily="34" charset="0"/>
                <a:cs typeface="Times New Roman" panose="02020603050405020304" pitchFamily="18" charset="0"/>
              </a:rPr>
              <a:t>Enrolment &amp; Randomisation Log</a:t>
            </a:r>
          </a:p>
          <a:p>
            <a:pPr>
              <a:lnSpc>
                <a:spcPct val="115000"/>
              </a:lnSpc>
              <a:spcAft>
                <a:spcPts val="600"/>
              </a:spcAft>
            </a:pPr>
            <a:r>
              <a:rPr lang="en-GB" sz="2000" dirty="0">
                <a:effectLst/>
                <a:latin typeface="Arial" panose="020B0604020202020204" pitchFamily="34" charset="0"/>
                <a:ea typeface="Calibri" panose="020F0502020204030204" pitchFamily="34" charset="0"/>
                <a:cs typeface="Times New Roman" panose="02020603050405020304" pitchFamily="18" charset="0"/>
              </a:rPr>
              <a:t>All participants who are consented and randomised should be added to the enrolment log</a:t>
            </a:r>
          </a:p>
          <a:p>
            <a:pPr>
              <a:lnSpc>
                <a:spcPct val="115000"/>
              </a:lnSpc>
              <a:spcAft>
                <a:spcPts val="60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screen shot of enrolment and randomisation log">
            <a:extLst>
              <a:ext uri="{FF2B5EF4-FFF2-40B4-BE49-F238E27FC236}">
                <a16:creationId xmlns:a16="http://schemas.microsoft.com/office/drawing/2014/main" id="{1431EC52-8124-1686-6F68-FC80CCDAF7BA}"/>
              </a:ext>
            </a:extLst>
          </p:cNvPr>
          <p:cNvPicPr>
            <a:picLocks noChangeAspect="1"/>
          </p:cNvPicPr>
          <p:nvPr/>
        </p:nvPicPr>
        <p:blipFill>
          <a:blip r:embed="rId3"/>
          <a:srcRect l="27035" t="27366" r="27355" b="37751"/>
          <a:stretch>
            <a:fillRect/>
          </a:stretch>
        </p:blipFill>
        <p:spPr>
          <a:xfrm>
            <a:off x="620641" y="2109120"/>
            <a:ext cx="10331635" cy="4247230"/>
          </a:xfrm>
          <a:prstGeom prst="rect">
            <a:avLst/>
          </a:prstGeom>
        </p:spPr>
      </p:pic>
      <p:sp>
        <p:nvSpPr>
          <p:cNvPr id="6" name="Slide Number Placeholder 5">
            <a:extLst>
              <a:ext uri="{FF2B5EF4-FFF2-40B4-BE49-F238E27FC236}">
                <a16:creationId xmlns:a16="http://schemas.microsoft.com/office/drawing/2014/main" id="{221D78B5-3E4A-34A1-C484-00D43C635D6F}"/>
              </a:ext>
            </a:extLst>
          </p:cNvPr>
          <p:cNvSpPr>
            <a:spLocks noGrp="1"/>
          </p:cNvSpPr>
          <p:nvPr>
            <p:ph type="sldNum" sz="quarter" idx="12"/>
          </p:nvPr>
        </p:nvSpPr>
        <p:spPr/>
        <p:txBody>
          <a:bodyPr/>
          <a:lstStyle/>
          <a:p>
            <a:fld id="{8DC25873-D336-487A-A319-996D5E8BF626}" type="slidenum">
              <a:rPr lang="en-GB" smtClean="0"/>
              <a:t>10</a:t>
            </a:fld>
            <a:endParaRPr lang="en-GB"/>
          </a:p>
        </p:txBody>
      </p:sp>
    </p:spTree>
    <p:extLst>
      <p:ext uri="{BB962C8B-B14F-4D97-AF65-F5344CB8AC3E}">
        <p14:creationId xmlns:p14="http://schemas.microsoft.com/office/powerpoint/2010/main" val="4272345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B19DE-DF6F-3064-D0B8-52172D4D6E4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6891218-4414-115B-8F76-94051197A35B}"/>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Reporting screening and enrolment figures to the trial management team</a:t>
            </a:r>
          </a:p>
        </p:txBody>
      </p:sp>
      <p:pic>
        <p:nvPicPr>
          <p:cNvPr id="2" name="Picture 1" descr="TCTU, University of Dundee, NHS Tayside, ESCAPE trial logos ">
            <a:extLst>
              <a:ext uri="{FF2B5EF4-FFF2-40B4-BE49-F238E27FC236}">
                <a16:creationId xmlns:a16="http://schemas.microsoft.com/office/drawing/2014/main" id="{67A6EB4F-682A-6D34-D22D-7D62DE7D2D6A}"/>
              </a:ext>
            </a:extLst>
          </p:cNvPr>
          <p:cNvPicPr>
            <a:picLocks noChangeAspect="1"/>
          </p:cNvPicPr>
          <p:nvPr/>
        </p:nvPicPr>
        <p:blipFill>
          <a:blip r:embed="rId2"/>
          <a:stretch>
            <a:fillRect/>
          </a:stretch>
        </p:blipFill>
        <p:spPr>
          <a:xfrm>
            <a:off x="6921624" y="136525"/>
            <a:ext cx="4432176" cy="688908"/>
          </a:xfrm>
          <a:prstGeom prst="rect">
            <a:avLst/>
          </a:prstGeom>
        </p:spPr>
      </p:pic>
      <p:sp>
        <p:nvSpPr>
          <p:cNvPr id="4" name="TextBox 3">
            <a:extLst>
              <a:ext uri="{FF2B5EF4-FFF2-40B4-BE49-F238E27FC236}">
                <a16:creationId xmlns:a16="http://schemas.microsoft.com/office/drawing/2014/main" id="{13E26A93-3419-C1F4-5962-E2FB3DB16C19}"/>
              </a:ext>
            </a:extLst>
          </p:cNvPr>
          <p:cNvSpPr txBox="1"/>
          <p:nvPr/>
        </p:nvSpPr>
        <p:spPr>
          <a:xfrm>
            <a:off x="620642" y="1552757"/>
            <a:ext cx="10950716" cy="3586303"/>
          </a:xfrm>
          <a:prstGeom prst="rect">
            <a:avLst/>
          </a:prstGeom>
          <a:noFill/>
        </p:spPr>
        <p:txBody>
          <a:bodyPr wrap="square" rtlCol="0">
            <a:spAutoFit/>
          </a:bodyPr>
          <a:lstStyle/>
          <a:p>
            <a:pPr>
              <a:lnSpc>
                <a:spcPct val="115000"/>
              </a:lnSpc>
              <a:spcAft>
                <a:spcPts val="600"/>
              </a:spcAft>
            </a:pPr>
            <a:r>
              <a:rPr lang="en-GB" sz="2000" b="1" dirty="0">
                <a:solidFill>
                  <a:srgbClr val="359568"/>
                </a:solidFill>
                <a:effectLst/>
                <a:latin typeface="Arial" panose="020B0604020202020204" pitchFamily="34" charset="0"/>
                <a:ea typeface="Calibri" panose="020F0502020204030204" pitchFamily="34" charset="0"/>
                <a:cs typeface="Arial" panose="020B0604020202020204" pitchFamily="34" charset="0"/>
              </a:rPr>
              <a:t>Reporting Screening &amp; Enrolment Figures to the Trial Management Team</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Trial management team will request monthly figures (no identifiable data will be requested, numbers only)</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This will be used for a Screening, Enrolment &amp; Randomisation report for monthly trial management group meetings</a:t>
            </a:r>
          </a:p>
          <a:p>
            <a:pPr marL="285750" indent="-285750">
              <a:lnSpc>
                <a:spcPct val="150000"/>
              </a:lnSpc>
              <a:buFont typeface="Arial" panose="020B0604020202020204" pitchFamily="34" charset="0"/>
              <a:buChar char="•"/>
            </a:pPr>
            <a:r>
              <a:rPr lang="en-GB" sz="2000" dirty="0">
                <a:latin typeface="Arial" panose="020B0604020202020204" pitchFamily="34" charset="0"/>
                <a:cs typeface="Arial" panose="020B0604020202020204" pitchFamily="34" charset="0"/>
              </a:rPr>
              <a:t>Funder also requires monthly screening &amp; recruitment updates </a:t>
            </a:r>
          </a:p>
          <a:p>
            <a:pPr>
              <a:lnSpc>
                <a:spcPct val="115000"/>
              </a:lnSpc>
              <a:spcAft>
                <a:spcPts val="600"/>
              </a:spcAft>
            </a:pPr>
            <a:endParaRPr lang="en-GB" sz="2000" b="1" dirty="0">
              <a:solidFill>
                <a:srgbClr val="4B93D8"/>
              </a:solidFill>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600"/>
              </a:spcAft>
            </a:pPr>
            <a:endParaRPr lang="en-GB" sz="2000" b="1" dirty="0">
              <a:solidFill>
                <a:srgbClr val="4B93D8"/>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6C204213-8496-89BB-EEFF-4A552E5168D9}"/>
              </a:ext>
            </a:extLst>
          </p:cNvPr>
          <p:cNvSpPr>
            <a:spLocks noGrp="1"/>
          </p:cNvSpPr>
          <p:nvPr>
            <p:ph type="sldNum" sz="quarter" idx="12"/>
          </p:nvPr>
        </p:nvSpPr>
        <p:spPr/>
        <p:txBody>
          <a:bodyPr/>
          <a:lstStyle/>
          <a:p>
            <a:fld id="{8DC25873-D336-487A-A319-996D5E8BF626}" type="slidenum">
              <a:rPr lang="en-GB" smtClean="0"/>
              <a:t>11</a:t>
            </a:fld>
            <a:endParaRPr lang="en-GB"/>
          </a:p>
        </p:txBody>
      </p:sp>
    </p:spTree>
    <p:extLst>
      <p:ext uri="{BB962C8B-B14F-4D97-AF65-F5344CB8AC3E}">
        <p14:creationId xmlns:p14="http://schemas.microsoft.com/office/powerpoint/2010/main" val="1568624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8BE09D-E640-ACBC-2C8B-20C574854B9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Communication Guide</a:t>
            </a:r>
          </a:p>
        </p:txBody>
      </p:sp>
      <p:pic>
        <p:nvPicPr>
          <p:cNvPr id="2" name="Picture 1" descr="TCTU, University of Dundee, NHS Tayside, ESCAPE trial logos ">
            <a:extLst>
              <a:ext uri="{FF2B5EF4-FFF2-40B4-BE49-F238E27FC236}">
                <a16:creationId xmlns:a16="http://schemas.microsoft.com/office/drawing/2014/main" id="{EC273EB6-3B04-C7B0-0907-5CAE17A0DB63}"/>
              </a:ext>
            </a:extLst>
          </p:cNvPr>
          <p:cNvPicPr>
            <a:picLocks noChangeAspect="1"/>
          </p:cNvPicPr>
          <p:nvPr/>
        </p:nvPicPr>
        <p:blipFill>
          <a:blip r:embed="rId2"/>
          <a:stretch>
            <a:fillRect/>
          </a:stretch>
        </p:blipFill>
        <p:spPr>
          <a:xfrm>
            <a:off x="7223397" y="136525"/>
            <a:ext cx="4432176" cy="688908"/>
          </a:xfrm>
          <a:prstGeom prst="rect">
            <a:avLst/>
          </a:prstGeom>
        </p:spPr>
      </p:pic>
      <p:sp>
        <p:nvSpPr>
          <p:cNvPr id="4" name="TextBox 3">
            <a:extLst>
              <a:ext uri="{FF2B5EF4-FFF2-40B4-BE49-F238E27FC236}">
                <a16:creationId xmlns:a16="http://schemas.microsoft.com/office/drawing/2014/main" id="{84646FAB-66D5-40D9-9EFB-7A24D2F4ED6F}"/>
              </a:ext>
            </a:extLst>
          </p:cNvPr>
          <p:cNvSpPr txBox="1"/>
          <p:nvPr/>
        </p:nvSpPr>
        <p:spPr>
          <a:xfrm>
            <a:off x="634405" y="955432"/>
            <a:ext cx="10110158" cy="3416320"/>
          </a:xfrm>
          <a:prstGeom prst="rect">
            <a:avLst/>
          </a:prstGeom>
          <a:noFill/>
        </p:spPr>
        <p:txBody>
          <a:bodyPr wrap="square" rtlCol="0">
            <a:spAutoFit/>
          </a:bodyPr>
          <a:lstStyle/>
          <a:p>
            <a:r>
              <a:rPr lang="en-GB" sz="2000" b="1" dirty="0">
                <a:solidFill>
                  <a:srgbClr val="359568"/>
                </a:solidFill>
                <a:latin typeface="Arial" panose="020B0604020202020204" pitchFamily="34" charset="0"/>
                <a:cs typeface="Arial" panose="020B0604020202020204" pitchFamily="34" charset="0"/>
              </a:rPr>
              <a:t>Communication Guide</a:t>
            </a:r>
          </a:p>
          <a:p>
            <a:endParaRPr lang="en-GB" b="1" dirty="0">
              <a:solidFill>
                <a:srgbClr val="359568"/>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Developed an ESCAPE communication guide with patient partners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Please review this before discussing the trial with potential participants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Covers: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Why are we doing the trial</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Trial design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Treatment options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Why we need to randomise to a treatment pathway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will happen if they choose / do not choose to take part</a:t>
            </a:r>
          </a:p>
        </p:txBody>
      </p:sp>
      <p:sp>
        <p:nvSpPr>
          <p:cNvPr id="6" name="Slide Number Placeholder 5">
            <a:extLst>
              <a:ext uri="{FF2B5EF4-FFF2-40B4-BE49-F238E27FC236}">
                <a16:creationId xmlns:a16="http://schemas.microsoft.com/office/drawing/2014/main" id="{2585F2A3-826B-45FA-B3F0-2FE428153B09}"/>
              </a:ext>
            </a:extLst>
          </p:cNvPr>
          <p:cNvSpPr>
            <a:spLocks noGrp="1"/>
          </p:cNvSpPr>
          <p:nvPr>
            <p:ph type="sldNum" sz="quarter" idx="12"/>
          </p:nvPr>
        </p:nvSpPr>
        <p:spPr/>
        <p:txBody>
          <a:bodyPr/>
          <a:lstStyle/>
          <a:p>
            <a:fld id="{8DC25873-D336-487A-A319-996D5E8BF626}" type="slidenum">
              <a:rPr lang="en-GB" smtClean="0"/>
              <a:t>2</a:t>
            </a:fld>
            <a:endParaRPr lang="en-GB"/>
          </a:p>
        </p:txBody>
      </p:sp>
    </p:spTree>
    <p:extLst>
      <p:ext uri="{BB962C8B-B14F-4D97-AF65-F5344CB8AC3E}">
        <p14:creationId xmlns:p14="http://schemas.microsoft.com/office/powerpoint/2010/main" val="3005106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3FFA-C00C-99B1-8DE0-433835D2574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E8DDC00-6763-8AD8-5115-9B23D3AE4B2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Inclusion Criteria </a:t>
            </a:r>
          </a:p>
        </p:txBody>
      </p:sp>
      <p:pic>
        <p:nvPicPr>
          <p:cNvPr id="2" name="Picture 1" descr="TCTU, University of Dundee, NHS Tayside, ESCAPE trial logos ">
            <a:extLst>
              <a:ext uri="{FF2B5EF4-FFF2-40B4-BE49-F238E27FC236}">
                <a16:creationId xmlns:a16="http://schemas.microsoft.com/office/drawing/2014/main" id="{C9A526C0-67D5-7995-157D-5389B8741EB2}"/>
              </a:ext>
            </a:extLst>
          </p:cNvPr>
          <p:cNvPicPr>
            <a:picLocks noChangeAspect="1"/>
          </p:cNvPicPr>
          <p:nvPr/>
        </p:nvPicPr>
        <p:blipFill>
          <a:blip r:embed="rId2"/>
          <a:stretch>
            <a:fillRect/>
          </a:stretch>
        </p:blipFill>
        <p:spPr>
          <a:xfrm>
            <a:off x="7223397" y="136525"/>
            <a:ext cx="4432176" cy="688908"/>
          </a:xfrm>
          <a:prstGeom prst="rect">
            <a:avLst/>
          </a:prstGeom>
        </p:spPr>
      </p:pic>
      <p:sp>
        <p:nvSpPr>
          <p:cNvPr id="4" name="TextBox 3">
            <a:extLst>
              <a:ext uri="{FF2B5EF4-FFF2-40B4-BE49-F238E27FC236}">
                <a16:creationId xmlns:a16="http://schemas.microsoft.com/office/drawing/2014/main" id="{75EDB38E-1382-D415-23B5-E90B232A0101}"/>
              </a:ext>
            </a:extLst>
          </p:cNvPr>
          <p:cNvSpPr txBox="1"/>
          <p:nvPr/>
        </p:nvSpPr>
        <p:spPr>
          <a:xfrm>
            <a:off x="0" y="513340"/>
            <a:ext cx="11655573" cy="5843010"/>
          </a:xfrm>
          <a:prstGeom prst="rect">
            <a:avLst/>
          </a:prstGeom>
          <a:noFill/>
        </p:spPr>
        <p:txBody>
          <a:bodyPr wrap="square" rtlCol="0">
            <a:spAutoFit/>
          </a:bodyPr>
          <a:lstStyle/>
          <a:p>
            <a:r>
              <a:rPr lang="en-GB" b="1" dirty="0">
                <a:solidFill>
                  <a:srgbClr val="359568"/>
                </a:solidFill>
                <a:latin typeface="Arial" panose="020B0604020202020204" pitchFamily="34" charset="0"/>
                <a:cs typeface="Arial" panose="020B0604020202020204" pitchFamily="34" charset="0"/>
              </a:rPr>
              <a:t>Inclusion Criteria </a:t>
            </a:r>
          </a:p>
          <a:p>
            <a:pPr lvl="1">
              <a:lnSpc>
                <a:spcPct val="107000"/>
              </a:lnSpc>
              <a:spcAft>
                <a:spcPts val="800"/>
              </a:spcAft>
            </a:pPr>
            <a:r>
              <a:rPr lang="en-GB" sz="1600" dirty="0">
                <a:latin typeface="Arial" panose="020B0604020202020204" pitchFamily="34" charset="0"/>
                <a:cs typeface="Arial" panose="020B0604020202020204" pitchFamily="34" charset="0"/>
              </a:rPr>
              <a:t>1.	Adults (18 years or older)</a:t>
            </a:r>
          </a:p>
          <a:p>
            <a:pPr lvl="1">
              <a:lnSpc>
                <a:spcPct val="107000"/>
              </a:lnSpc>
              <a:spcAft>
                <a:spcPts val="800"/>
              </a:spcAft>
            </a:pPr>
            <a:r>
              <a:rPr lang="en-GB" sz="1600" dirty="0">
                <a:latin typeface="Arial" panose="020B0604020202020204" pitchFamily="34" charset="0"/>
                <a:cs typeface="Arial" panose="020B0604020202020204" pitchFamily="34" charset="0"/>
              </a:rPr>
              <a:t>2.	Able to provide informed consent.</a:t>
            </a:r>
          </a:p>
          <a:p>
            <a:pPr lvl="1">
              <a:lnSpc>
                <a:spcPct val="107000"/>
              </a:lnSpc>
              <a:spcAft>
                <a:spcPts val="800"/>
              </a:spcAft>
            </a:pPr>
            <a:r>
              <a:rPr lang="en-GB" sz="1600" dirty="0">
                <a:latin typeface="Arial" panose="020B0604020202020204" pitchFamily="34" charset="0"/>
                <a:cs typeface="Arial" panose="020B0604020202020204" pitchFamily="34" charset="0"/>
              </a:rPr>
              <a:t>3.	Capable of complying with all trial procedures and of completing the trial, in the opinion of the investigator.</a:t>
            </a:r>
          </a:p>
          <a:p>
            <a:pPr lvl="1">
              <a:lnSpc>
                <a:spcPct val="107000"/>
              </a:lnSpc>
              <a:spcAft>
                <a:spcPts val="800"/>
              </a:spcAft>
            </a:pPr>
            <a:r>
              <a:rPr lang="en-GB" sz="1600" dirty="0">
                <a:latin typeface="Arial" panose="020B0604020202020204" pitchFamily="34" charset="0"/>
                <a:cs typeface="Arial" panose="020B0604020202020204" pitchFamily="34" charset="0"/>
              </a:rPr>
              <a:t>4.	Bronchiectasis, confirmed by computed tomography (CT), showing bronchiectasis in 1 or more lobes (a historical radiology report or report from the investigator confirming bronchiectasis is sufficient for enrolment) and the appropriate clinical syndrome (symptoms of cough, sputum production and/or respiratory tract infections). </a:t>
            </a:r>
          </a:p>
          <a:p>
            <a:pPr lvl="1">
              <a:lnSpc>
                <a:spcPct val="107000"/>
              </a:lnSpc>
              <a:spcAft>
                <a:spcPts val="800"/>
              </a:spcAft>
            </a:pPr>
            <a:r>
              <a:rPr lang="en-GB" sz="1600" dirty="0">
                <a:latin typeface="Arial" panose="020B0604020202020204" pitchFamily="34" charset="0"/>
                <a:cs typeface="Arial" panose="020B0604020202020204" pitchFamily="34" charset="0"/>
              </a:rPr>
              <a:t>5.	Able to be prescribed one of the inhaled antibiotics defined in the intervention arm, in the opinion of the investigator. </a:t>
            </a:r>
          </a:p>
          <a:p>
            <a:pPr lvl="1">
              <a:lnSpc>
                <a:spcPct val="107000"/>
              </a:lnSpc>
              <a:spcAft>
                <a:spcPts val="800"/>
              </a:spcAft>
            </a:pPr>
            <a:r>
              <a:rPr lang="en-GB" sz="1600" dirty="0">
                <a:latin typeface="Arial" panose="020B0604020202020204" pitchFamily="34" charset="0"/>
                <a:cs typeface="Arial" panose="020B0604020202020204" pitchFamily="34" charset="0"/>
              </a:rPr>
              <a:t>6.	P. aeruginosa infection confirmed by:</a:t>
            </a:r>
          </a:p>
          <a:p>
            <a:pPr lvl="1">
              <a:lnSpc>
                <a:spcPct val="107000"/>
              </a:lnSpc>
              <a:spcAft>
                <a:spcPts val="800"/>
              </a:spcAft>
            </a:pPr>
            <a:r>
              <a:rPr lang="en-GB" sz="1600" dirty="0">
                <a:latin typeface="Arial" panose="020B0604020202020204" pitchFamily="34" charset="0"/>
                <a:cs typeface="Arial" panose="020B0604020202020204" pitchFamily="34" charset="0"/>
              </a:rPr>
              <a:t>6.1) New isolation of P. aeruginosa, defined as the first documented sputum or other respiratory tract sample e.g. bronchoalveolar lavage samples) positive for P. aeruginosa within the 6 months prior to randomisation </a:t>
            </a:r>
          </a:p>
          <a:p>
            <a:pPr lvl="1">
              <a:lnSpc>
                <a:spcPct val="107000"/>
              </a:lnSpc>
              <a:spcAft>
                <a:spcPts val="800"/>
              </a:spcAft>
            </a:pPr>
            <a:r>
              <a:rPr lang="en-GB" sz="1600" dirty="0">
                <a:latin typeface="Arial" panose="020B0604020202020204" pitchFamily="34" charset="0"/>
                <a:cs typeface="Arial" panose="020B0604020202020204" pitchFamily="34" charset="0"/>
              </a:rPr>
              <a:t>OR </a:t>
            </a:r>
          </a:p>
          <a:p>
            <a:pPr lvl="1">
              <a:lnSpc>
                <a:spcPct val="107000"/>
              </a:lnSpc>
              <a:spcAft>
                <a:spcPts val="800"/>
              </a:spcAft>
            </a:pPr>
            <a:r>
              <a:rPr lang="en-GB" sz="1600" dirty="0">
                <a:latin typeface="Arial" panose="020B0604020202020204" pitchFamily="34" charset="0"/>
                <a:cs typeface="Arial" panose="020B0604020202020204" pitchFamily="34" charset="0"/>
              </a:rPr>
              <a:t>6.2) New isolation of P. aeruginosa, within the 6 months prior to randomisation, following previous clearance of P. aeruginosa defined as a minimum of 12 months without a positive P. aeruginosa culture and at least 2 intervening cultures negative for P. aeruginosa.</a:t>
            </a:r>
          </a:p>
          <a:p>
            <a:r>
              <a:rPr lang="en-GB" sz="1400" dirty="0">
                <a:latin typeface="Arial" panose="020B0604020202020204" pitchFamily="34" charset="0"/>
                <a:cs typeface="Arial" panose="020B0604020202020204" pitchFamily="34" charset="0"/>
              </a:rPr>
              <a:t>The investigator will take into account contraindications when determining both participant eligibility and the choice of antibiotic for each individual participant.</a:t>
            </a:r>
          </a:p>
          <a:p>
            <a:r>
              <a:rPr lang="en-GB" sz="1400" dirty="0">
                <a:latin typeface="Arial" panose="020B0604020202020204" pitchFamily="34" charset="0"/>
                <a:cs typeface="Arial" panose="020B0604020202020204" pitchFamily="34" charset="0"/>
              </a:rPr>
              <a:t>If a participant does not have a positive sputum sample within 6 months prior to randomisation but otherwise meets inclusion criteria 1  to 5, the investigator may send a sputum sample at the screening visit. If the participant is positive for </a:t>
            </a:r>
            <a:r>
              <a:rPr lang="en-GB" sz="1400" i="1" dirty="0">
                <a:latin typeface="Arial" panose="020B0604020202020204" pitchFamily="34" charset="0"/>
                <a:cs typeface="Arial" panose="020B0604020202020204" pitchFamily="34" charset="0"/>
              </a:rPr>
              <a:t>P. aeruginosa</a:t>
            </a:r>
            <a:r>
              <a:rPr lang="en-GB" sz="1400" dirty="0">
                <a:latin typeface="Arial" panose="020B0604020202020204" pitchFamily="34" charset="0"/>
                <a:cs typeface="Arial" panose="020B0604020202020204" pitchFamily="34" charset="0"/>
              </a:rPr>
              <a:t> then the inclusion criteria are met.  </a:t>
            </a:r>
          </a:p>
        </p:txBody>
      </p:sp>
      <p:sp>
        <p:nvSpPr>
          <p:cNvPr id="6" name="Slide Number Placeholder 5">
            <a:extLst>
              <a:ext uri="{FF2B5EF4-FFF2-40B4-BE49-F238E27FC236}">
                <a16:creationId xmlns:a16="http://schemas.microsoft.com/office/drawing/2014/main" id="{1EE4DBC5-7FA8-D329-F76B-590C33A5369F}"/>
              </a:ext>
            </a:extLst>
          </p:cNvPr>
          <p:cNvSpPr>
            <a:spLocks noGrp="1"/>
          </p:cNvSpPr>
          <p:nvPr>
            <p:ph type="sldNum" sz="quarter" idx="12"/>
          </p:nvPr>
        </p:nvSpPr>
        <p:spPr/>
        <p:txBody>
          <a:bodyPr/>
          <a:lstStyle/>
          <a:p>
            <a:fld id="{8DC25873-D336-487A-A319-996D5E8BF626}" type="slidenum">
              <a:rPr lang="en-GB" smtClean="0"/>
              <a:t>3</a:t>
            </a:fld>
            <a:endParaRPr lang="en-GB"/>
          </a:p>
        </p:txBody>
      </p:sp>
    </p:spTree>
    <p:extLst>
      <p:ext uri="{BB962C8B-B14F-4D97-AF65-F5344CB8AC3E}">
        <p14:creationId xmlns:p14="http://schemas.microsoft.com/office/powerpoint/2010/main" val="3079334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BC18C7-2144-1C84-1A39-7704EBE4FA6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Exclusion Criteria</a:t>
            </a:r>
          </a:p>
        </p:txBody>
      </p:sp>
      <p:pic>
        <p:nvPicPr>
          <p:cNvPr id="2" name="Picture 1" descr="TCTU, University of Dundee, NHS Tayside, ESCAPE trial logos ">
            <a:extLst>
              <a:ext uri="{FF2B5EF4-FFF2-40B4-BE49-F238E27FC236}">
                <a16:creationId xmlns:a16="http://schemas.microsoft.com/office/drawing/2014/main" id="{40FC051A-6807-3E6C-2583-1FFD41BFE45E}"/>
              </a:ext>
            </a:extLst>
          </p:cNvPr>
          <p:cNvPicPr>
            <a:picLocks noChangeAspect="1"/>
          </p:cNvPicPr>
          <p:nvPr/>
        </p:nvPicPr>
        <p:blipFill>
          <a:blip r:embed="rId2"/>
          <a:stretch>
            <a:fillRect/>
          </a:stretch>
        </p:blipFill>
        <p:spPr>
          <a:xfrm>
            <a:off x="6921624" y="136525"/>
            <a:ext cx="4432176" cy="688908"/>
          </a:xfrm>
          <a:prstGeom prst="rect">
            <a:avLst/>
          </a:prstGeom>
        </p:spPr>
      </p:pic>
      <p:sp>
        <p:nvSpPr>
          <p:cNvPr id="4" name="TextBox 3">
            <a:extLst>
              <a:ext uri="{FF2B5EF4-FFF2-40B4-BE49-F238E27FC236}">
                <a16:creationId xmlns:a16="http://schemas.microsoft.com/office/drawing/2014/main" id="{84646FAB-66D5-40D9-9EFB-7A24D2F4ED6F}"/>
              </a:ext>
            </a:extLst>
          </p:cNvPr>
          <p:cNvSpPr txBox="1"/>
          <p:nvPr/>
        </p:nvSpPr>
        <p:spPr>
          <a:xfrm>
            <a:off x="403084" y="585101"/>
            <a:ext cx="10950716" cy="6894195"/>
          </a:xfrm>
          <a:prstGeom prst="rect">
            <a:avLst/>
          </a:prstGeom>
          <a:noFill/>
        </p:spPr>
        <p:txBody>
          <a:bodyPr wrap="square" rtlCol="0">
            <a:spAutoFit/>
          </a:bodyPr>
          <a:lstStyle/>
          <a:p>
            <a:r>
              <a:rPr lang="en-GB" sz="2000" b="1" dirty="0">
                <a:solidFill>
                  <a:srgbClr val="359568"/>
                </a:solidFill>
                <a:latin typeface="Arial" panose="020B0604020202020204" pitchFamily="34" charset="0"/>
                <a:cs typeface="Arial" panose="020B0604020202020204" pitchFamily="34" charset="0"/>
              </a:rPr>
              <a:t>Exclusion Criteria </a:t>
            </a:r>
          </a:p>
          <a:p>
            <a:pPr marL="342900" lvl="0" indent="-342900">
              <a:buFont typeface="+mj-lt"/>
              <a:buAutoNum type="arabicPeriod"/>
            </a:pPr>
            <a:r>
              <a:rPr lang="en-GB" sz="1700" dirty="0">
                <a:latin typeface="Arial" panose="020B0604020202020204" pitchFamily="34" charset="0"/>
                <a:cs typeface="Arial" panose="020B0604020202020204" pitchFamily="34" charset="0"/>
              </a:rPr>
              <a:t>Current treatment with inhaled antibiotics or treatment with inhaled antibiotics within the previous 6 months </a:t>
            </a:r>
          </a:p>
          <a:p>
            <a:pPr marL="342900" lvl="0" indent="-342900">
              <a:buFont typeface="+mj-lt"/>
              <a:buAutoNum type="arabicPeriod"/>
            </a:pPr>
            <a:r>
              <a:rPr lang="en-GB" sz="1700" dirty="0">
                <a:latin typeface="Arial" panose="020B0604020202020204" pitchFamily="34" charset="0"/>
                <a:cs typeface="Arial" panose="020B0604020202020204" pitchFamily="34" charset="0"/>
              </a:rPr>
              <a:t>Chronic </a:t>
            </a:r>
            <a:r>
              <a:rPr lang="en-GB" sz="1700" i="1" dirty="0">
                <a:latin typeface="Arial" panose="020B0604020202020204" pitchFamily="34" charset="0"/>
                <a:cs typeface="Arial" panose="020B0604020202020204" pitchFamily="34" charset="0"/>
              </a:rPr>
              <a:t>P. aeruginosa</a:t>
            </a:r>
            <a:r>
              <a:rPr lang="en-GB" sz="1700" dirty="0">
                <a:latin typeface="Arial" panose="020B0604020202020204" pitchFamily="34" charset="0"/>
                <a:cs typeface="Arial" panose="020B0604020202020204" pitchFamily="34" charset="0"/>
              </a:rPr>
              <a:t> infection defined as isolation of </a:t>
            </a:r>
            <a:r>
              <a:rPr lang="en-GB" sz="1700" i="1" dirty="0">
                <a:latin typeface="Arial" panose="020B0604020202020204" pitchFamily="34" charset="0"/>
                <a:cs typeface="Arial" panose="020B0604020202020204" pitchFamily="34" charset="0"/>
              </a:rPr>
              <a:t>P. aeruginosa </a:t>
            </a:r>
            <a:r>
              <a:rPr lang="en-GB" sz="1700" dirty="0">
                <a:latin typeface="Arial" panose="020B0604020202020204" pitchFamily="34" charset="0"/>
                <a:cs typeface="Arial" panose="020B0604020202020204" pitchFamily="34" charset="0"/>
              </a:rPr>
              <a:t>persistently in sputum, or the absence of negative sputum samples for </a:t>
            </a:r>
            <a:r>
              <a:rPr lang="en-GB" sz="1700" i="1" dirty="0">
                <a:latin typeface="Arial" panose="020B0604020202020204" pitchFamily="34" charset="0"/>
                <a:cs typeface="Arial" panose="020B0604020202020204" pitchFamily="34" charset="0"/>
              </a:rPr>
              <a:t>P. aeruginosa</a:t>
            </a:r>
            <a:r>
              <a:rPr lang="en-GB" sz="1700" dirty="0">
                <a:latin typeface="Arial" panose="020B0604020202020204" pitchFamily="34" charset="0"/>
                <a:cs typeface="Arial" panose="020B0604020202020204" pitchFamily="34" charset="0"/>
              </a:rPr>
              <a:t> so that inclusion criteria (6) above cannot be met</a:t>
            </a:r>
          </a:p>
          <a:p>
            <a:pPr marL="342900" lvl="0" indent="-342900">
              <a:buFont typeface="+mj-lt"/>
              <a:buAutoNum type="arabicPeriod"/>
            </a:pPr>
            <a:r>
              <a:rPr lang="en-GB" sz="1700" dirty="0">
                <a:latin typeface="Arial" panose="020B0604020202020204" pitchFamily="34" charset="0"/>
                <a:cs typeface="Arial" panose="020B0604020202020204" pitchFamily="34" charset="0"/>
              </a:rPr>
              <a:t>Cystic fibrosis </a:t>
            </a:r>
          </a:p>
          <a:p>
            <a:pPr marL="342900" lvl="0" indent="-342900">
              <a:buFont typeface="+mj-lt"/>
              <a:buAutoNum type="arabicPeriod"/>
            </a:pPr>
            <a:r>
              <a:rPr lang="en-GB" sz="1700" dirty="0">
                <a:latin typeface="Arial" panose="020B0604020202020204" pitchFamily="34" charset="0"/>
                <a:cs typeface="Arial" panose="020B0604020202020204" pitchFamily="34" charset="0"/>
              </a:rPr>
              <a:t>Use of any investigational drugs within five times of the elimination half-life after the last dose or within 30 days, whichever is longer. Current enrolment in non-interventional, observational studies will be allowed</a:t>
            </a:r>
          </a:p>
          <a:p>
            <a:pPr marL="342900" lvl="0" indent="-342900">
              <a:buFont typeface="+mj-lt"/>
              <a:buAutoNum type="arabicPeriod"/>
            </a:pPr>
            <a:r>
              <a:rPr lang="en-GB" sz="1700" dirty="0">
                <a:latin typeface="Arial" panose="020B0604020202020204" pitchFamily="34" charset="0"/>
                <a:cs typeface="Arial" panose="020B0604020202020204" pitchFamily="34" charset="0"/>
              </a:rPr>
              <a:t>Currently pregnant or breast-feeding </a:t>
            </a:r>
          </a:p>
          <a:p>
            <a:pPr marL="342900" lvl="0" indent="-342900">
              <a:buFont typeface="+mj-lt"/>
              <a:buAutoNum type="arabicPeriod"/>
            </a:pPr>
            <a:r>
              <a:rPr lang="en-GB" sz="1700" dirty="0">
                <a:latin typeface="Arial" panose="020B0604020202020204" pitchFamily="34" charset="0"/>
                <a:cs typeface="Arial" panose="020B0604020202020204" pitchFamily="34" charset="0"/>
              </a:rPr>
              <a:t>Unstable co-morbidities (e.g., cardiovascular disease, active malignancy) which in the opinion of the investigator would make participation in the trial not in the participant’s best interest</a:t>
            </a:r>
          </a:p>
          <a:p>
            <a:pPr marL="342900" lvl="0" indent="-342900">
              <a:buFont typeface="+mj-lt"/>
              <a:buAutoNum type="arabicPeriod"/>
            </a:pPr>
            <a:r>
              <a:rPr lang="en-GB" sz="1700" dirty="0">
                <a:latin typeface="Arial" panose="020B0604020202020204" pitchFamily="34" charset="0"/>
                <a:cs typeface="Arial" panose="020B0604020202020204" pitchFamily="34" charset="0"/>
              </a:rPr>
              <a:t>Estimate eGFR&lt;30 or abnormal liver function tests that in the opinion of the investigator make antibiotic treatment inappropriate (note that the trial is designed to be pragmatic and embedded within normal practice therefore testing is at the discretion of the managing clinician)</a:t>
            </a:r>
          </a:p>
          <a:p>
            <a:pPr marL="342900" lvl="0" indent="-342900">
              <a:buFont typeface="+mj-lt"/>
              <a:buAutoNum type="arabicPeriod"/>
            </a:pPr>
            <a:r>
              <a:rPr lang="en-GB" sz="1700" dirty="0">
                <a:latin typeface="Arial" panose="020B0604020202020204" pitchFamily="34" charset="0"/>
                <a:cs typeface="Arial" panose="020B0604020202020204" pitchFamily="34" charset="0"/>
              </a:rPr>
              <a:t>A strong preference, either from the managing clinician or the participant, for one of the two trial arms such that in the opinion of the investigator adherence to the trial protocol would not be possible.</a:t>
            </a:r>
          </a:p>
          <a:p>
            <a:endParaRPr lang="en-GB" sz="2000" b="1" i="0" u="none" strike="noStrike" baseline="0" dirty="0">
              <a:solidFill>
                <a:srgbClr val="007481"/>
              </a:solidFill>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Previous intolerance to inhaled antibiotics is not an exclusion from the trial, but participants should be prescribed a different inhaled antibiotic to one that was previously not tolerated. If no antibiotic treatment options for the active arm are available/possible, then the participant should be excluded.</a:t>
            </a:r>
          </a:p>
          <a:p>
            <a:r>
              <a:rPr lang="en-GB" sz="1400" dirty="0">
                <a:latin typeface="Arial" panose="020B0604020202020204" pitchFamily="34" charset="0"/>
                <a:cs typeface="Arial" panose="020B0604020202020204" pitchFamily="34" charset="0"/>
              </a:rPr>
              <a:t>Coexisting asthma, COPD or other respiratory diseases are allowed as long as the participant also meets the inclusion criteria related to radiological and clinically significant bronchiectasis. </a:t>
            </a:r>
          </a:p>
          <a:p>
            <a:r>
              <a:rPr lang="en-GB" sz="1400" dirty="0">
                <a:latin typeface="Arial" panose="020B0604020202020204" pitchFamily="34" charset="0"/>
                <a:cs typeface="Arial" panose="020B0604020202020204" pitchFamily="34" charset="0"/>
              </a:rPr>
              <a:t>Participants may have received antibiotic treatment (including antibiotic treatment against </a:t>
            </a:r>
            <a:r>
              <a:rPr lang="en-GB" sz="1400" i="1" dirty="0">
                <a:latin typeface="Arial" panose="020B0604020202020204" pitchFamily="34" charset="0"/>
                <a:cs typeface="Arial" panose="020B0604020202020204" pitchFamily="34" charset="0"/>
              </a:rPr>
              <a:t>P. aeruginosa</a:t>
            </a:r>
            <a:r>
              <a:rPr lang="en-GB" sz="1400" dirty="0">
                <a:latin typeface="Arial" panose="020B0604020202020204" pitchFamily="34" charset="0"/>
                <a:cs typeface="Arial" panose="020B0604020202020204" pitchFamily="34" charset="0"/>
              </a:rPr>
              <a:t>) in the previous 6 months as long as this antibiotic treatment did not include an inhaled antibiotic. </a:t>
            </a:r>
          </a:p>
          <a:p>
            <a:r>
              <a:rPr lang="en-GB" sz="1400" dirty="0">
                <a:latin typeface="Arial" panose="020B0604020202020204" pitchFamily="34" charset="0"/>
                <a:cs typeface="Arial" panose="020B0604020202020204" pitchFamily="34" charset="0"/>
              </a:rPr>
              <a:t>If the participant already has a positive sputum sample within the previous 6 months, a positive sputum sample for </a:t>
            </a:r>
            <a:r>
              <a:rPr lang="en-GB" sz="1400" i="1" dirty="0">
                <a:latin typeface="Arial" panose="020B0604020202020204" pitchFamily="34" charset="0"/>
                <a:cs typeface="Arial" panose="020B0604020202020204" pitchFamily="34" charset="0"/>
              </a:rPr>
              <a:t>P. aeruginosa</a:t>
            </a:r>
            <a:r>
              <a:rPr lang="en-GB" sz="1400" dirty="0">
                <a:latin typeface="Arial" panose="020B0604020202020204" pitchFamily="34" charset="0"/>
                <a:cs typeface="Arial" panose="020B0604020202020204" pitchFamily="34" charset="0"/>
              </a:rPr>
              <a:t> is not required at screening following antibiotic treatment.</a:t>
            </a:r>
          </a:p>
          <a:p>
            <a:endParaRPr lang="en-GB" sz="2000" b="1" i="0" u="none" strike="noStrike" baseline="0" dirty="0">
              <a:solidFill>
                <a:srgbClr val="007481"/>
              </a:solidFill>
              <a:latin typeface="Arial" panose="020B0604020202020204" pitchFamily="34" charset="0"/>
              <a:cs typeface="Arial" panose="020B0604020202020204" pitchFamily="34" charset="0"/>
            </a:endParaRPr>
          </a:p>
          <a:p>
            <a:endParaRPr lang="en-GB" sz="1800" b="0" i="0" u="none" strike="noStrike" baseline="0" dirty="0">
              <a:solidFill>
                <a:srgbClr val="000000"/>
              </a:solidFill>
              <a:latin typeface="Arial" panose="020B0604020202020204" pitchFamily="34" charset="0"/>
            </a:endParaRPr>
          </a:p>
        </p:txBody>
      </p:sp>
      <p:sp>
        <p:nvSpPr>
          <p:cNvPr id="6" name="Slide Number Placeholder 5">
            <a:extLst>
              <a:ext uri="{FF2B5EF4-FFF2-40B4-BE49-F238E27FC236}">
                <a16:creationId xmlns:a16="http://schemas.microsoft.com/office/drawing/2014/main" id="{2585F2A3-826B-45FA-B3F0-2FE428153B09}"/>
              </a:ext>
            </a:extLst>
          </p:cNvPr>
          <p:cNvSpPr>
            <a:spLocks noGrp="1"/>
          </p:cNvSpPr>
          <p:nvPr>
            <p:ph type="sldNum" sz="quarter" idx="12"/>
          </p:nvPr>
        </p:nvSpPr>
        <p:spPr/>
        <p:txBody>
          <a:bodyPr/>
          <a:lstStyle/>
          <a:p>
            <a:fld id="{8DC25873-D336-487A-A319-996D5E8BF626}" type="slidenum">
              <a:rPr lang="en-GB" smtClean="0"/>
              <a:t>4</a:t>
            </a:fld>
            <a:endParaRPr lang="en-GB" dirty="0"/>
          </a:p>
        </p:txBody>
      </p:sp>
    </p:spTree>
    <p:extLst>
      <p:ext uri="{BB962C8B-B14F-4D97-AF65-F5344CB8AC3E}">
        <p14:creationId xmlns:p14="http://schemas.microsoft.com/office/powerpoint/2010/main" val="312541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5D390-D8B0-4163-0CD6-73D6F39BE25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Participant Identification and pre screen</a:t>
            </a:r>
          </a:p>
        </p:txBody>
      </p:sp>
      <p:sp>
        <p:nvSpPr>
          <p:cNvPr id="4" name="TextBox 3">
            <a:extLst>
              <a:ext uri="{FF2B5EF4-FFF2-40B4-BE49-F238E27FC236}">
                <a16:creationId xmlns:a16="http://schemas.microsoft.com/office/drawing/2014/main" id="{84646FAB-66D5-40D9-9EFB-7A24D2F4ED6F}"/>
              </a:ext>
            </a:extLst>
          </p:cNvPr>
          <p:cNvSpPr txBox="1"/>
          <p:nvPr/>
        </p:nvSpPr>
        <p:spPr>
          <a:xfrm>
            <a:off x="620642" y="1043635"/>
            <a:ext cx="10950716" cy="5689891"/>
          </a:xfrm>
          <a:prstGeom prst="rect">
            <a:avLst/>
          </a:prstGeom>
          <a:noFill/>
        </p:spPr>
        <p:txBody>
          <a:bodyPr wrap="square" rtlCol="0">
            <a:spAutoFit/>
          </a:bodyPr>
          <a:lstStyle/>
          <a:p>
            <a:r>
              <a:rPr lang="en-GB" sz="2000" b="1" dirty="0">
                <a:solidFill>
                  <a:srgbClr val="359568"/>
                </a:solidFill>
                <a:latin typeface="Arial" panose="020B0604020202020204" pitchFamily="34" charset="0"/>
                <a:cs typeface="Arial" panose="020B0604020202020204" pitchFamily="34" charset="0"/>
              </a:rPr>
              <a:t>Participant Identification &amp; Pre-screen </a:t>
            </a:r>
          </a:p>
          <a:p>
            <a:endParaRPr lang="en-GB" sz="2000" b="1" i="0" u="none" strike="noStrike" baseline="0" dirty="0">
              <a:solidFill>
                <a:srgbClr val="007481"/>
              </a:solidFill>
              <a:latin typeface="Arial" panose="020B0604020202020204" pitchFamily="34" charset="0"/>
              <a:cs typeface="Arial" panose="020B0604020202020204" pitchFamily="34" charset="0"/>
            </a:endParaRPr>
          </a:p>
          <a:p>
            <a:pPr>
              <a:lnSpc>
                <a:spcPct val="115000"/>
              </a:lnSpc>
              <a:spcAft>
                <a:spcPts val="6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Identification of potentially eligible trial participants by the research or clinical teams may make use of any or all of the following: </a:t>
            </a:r>
          </a:p>
          <a:p>
            <a:pPr marL="342900" lvl="0" indent="-342900">
              <a:lnSpc>
                <a:spcPct val="115000"/>
              </a:lnSpc>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From secondary care via contact with participants at specialist respiratory clinics or pulmonary rehabilitation classes. </a:t>
            </a:r>
          </a:p>
          <a:p>
            <a:pPr marL="342900" lvl="0" indent="-342900">
              <a:lnSpc>
                <a:spcPct val="115000"/>
              </a:lnSpc>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From local Bronchiectasis databases where participants have given prior consent to be contacted for future research projects, e.g. EMBARC registry, or local registers such as TAYBRIDGE, BRONCH-UK, or similar databases with appropriate approval in other NHS facilities as defined locally. </a:t>
            </a:r>
          </a:p>
          <a:p>
            <a:pPr marL="342900" indent="-342900">
              <a:lnSpc>
                <a:spcPct val="115000"/>
              </a:lnSpc>
              <a:buFont typeface="Symbol" panose="05050102010706020507" pitchFamily="18" charset="2"/>
              <a:buChar char=""/>
            </a:pPr>
            <a:r>
              <a:rPr lang="en-GB" dirty="0">
                <a:latin typeface="Arial" panose="020B0604020202020204" pitchFamily="34" charset="0"/>
                <a:cs typeface="Arial" panose="020B0604020202020204" pitchFamily="34" charset="0"/>
              </a:rPr>
              <a:t>With appropriate local Caldicott Guardian approval and arrangements with microbiology laboratories investigators may make use of notification from local microbiology laboratories of individuals who have recently tested positive for </a:t>
            </a:r>
            <a:r>
              <a:rPr lang="en-GB" i="1" dirty="0">
                <a:latin typeface="Arial" panose="020B0604020202020204" pitchFamily="34" charset="0"/>
                <a:cs typeface="Arial" panose="020B0604020202020204" pitchFamily="34" charset="0"/>
              </a:rPr>
              <a:t>P. aeruginosa</a:t>
            </a:r>
            <a:r>
              <a:rPr lang="en-GB" dirty="0">
                <a:latin typeface="Arial" panose="020B0604020202020204" pitchFamily="34" charset="0"/>
                <a:cs typeface="Arial" panose="020B0604020202020204" pitchFamily="34" charset="0"/>
              </a:rPr>
              <a:t> in a respiratory tract sample.</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Recruitment of </a:t>
            </a:r>
            <a:r>
              <a:rPr lang="en-GB" dirty="0">
                <a:effectLst/>
                <a:latin typeface="Arial" panose="020B0604020202020204" pitchFamily="34" charset="0"/>
                <a:ea typeface="Calibri" panose="020F0502020204030204" pitchFamily="34" charset="0"/>
                <a:cs typeface="Arial" panose="020B0604020202020204" pitchFamily="34" charset="0"/>
              </a:rPr>
              <a:t>participants registered via the Scottish Health Research Register (SHARE)</a:t>
            </a:r>
          </a:p>
          <a:p>
            <a:pPr marL="342900" lvl="0" indent="-342900">
              <a:lnSpc>
                <a:spcPct val="115000"/>
              </a:lnSpc>
              <a:spcAft>
                <a:spcPts val="600"/>
              </a:spcAft>
              <a:buFont typeface="Symbol" panose="05050102010706020507" pitchFamily="18" charset="2"/>
              <a:buChar char=""/>
            </a:pPr>
            <a:r>
              <a:rPr lang="en-GB" dirty="0">
                <a:effectLst/>
                <a:latin typeface="Arial" panose="020B0604020202020204" pitchFamily="34" charset="0"/>
                <a:ea typeface="Calibri" panose="020F0502020204030204" pitchFamily="34" charset="0"/>
                <a:cs typeface="Arial" panose="020B0604020202020204" pitchFamily="34" charset="0"/>
              </a:rPr>
              <a:t>From primary care practices or via the Primary Care Networks.</a:t>
            </a:r>
          </a:p>
          <a:p>
            <a:pPr marL="342900" lvl="0" indent="-342900">
              <a:lnSpc>
                <a:spcPct val="115000"/>
              </a:lnSpc>
              <a:spcAft>
                <a:spcPts val="600"/>
              </a:spcAft>
              <a:buFont typeface="Symbol" panose="05050102010706020507" pitchFamily="18" charset="2"/>
              <a:buChar char=""/>
            </a:pPr>
            <a:r>
              <a:rPr lang="en-GB" i="0" u="none" strike="noStrike" baseline="0" dirty="0">
                <a:solidFill>
                  <a:srgbClr val="000000"/>
                </a:solidFill>
                <a:latin typeface="Arial" panose="020B0604020202020204" pitchFamily="34" charset="0"/>
                <a:ea typeface="Calibri" panose="020F0502020204030204" pitchFamily="34" charset="0"/>
                <a:cs typeface="Arial" panose="020B0604020202020204" pitchFamily="34" charset="0"/>
              </a:rPr>
              <a:t>From participant identification centres (PICs). An agreement between the research site and PIC centre will be put in place. </a:t>
            </a:r>
          </a:p>
          <a:p>
            <a:pPr marL="342900" lvl="0" indent="-342900">
              <a:lnSpc>
                <a:spcPct val="115000"/>
              </a:lnSpc>
              <a:spcAft>
                <a:spcPts val="600"/>
              </a:spcAft>
              <a:buFont typeface="Symbol" panose="05050102010706020507" pitchFamily="18" charset="2"/>
              <a:buChar char=""/>
            </a:pPr>
            <a:endParaRPr lang="en-GB" sz="1800" b="0" i="0" u="none" strike="noStrike" baseline="0" dirty="0">
              <a:solidFill>
                <a:srgbClr val="000000"/>
              </a:solidFill>
              <a:latin typeface="Arial" panose="020B0604020202020204" pitchFamily="34" charset="0"/>
            </a:endParaRPr>
          </a:p>
        </p:txBody>
      </p:sp>
      <p:sp>
        <p:nvSpPr>
          <p:cNvPr id="6" name="Slide Number Placeholder 5">
            <a:extLst>
              <a:ext uri="{FF2B5EF4-FFF2-40B4-BE49-F238E27FC236}">
                <a16:creationId xmlns:a16="http://schemas.microsoft.com/office/drawing/2014/main" id="{2585F2A3-826B-45FA-B3F0-2FE428153B09}"/>
              </a:ext>
            </a:extLst>
          </p:cNvPr>
          <p:cNvSpPr>
            <a:spLocks noGrp="1"/>
          </p:cNvSpPr>
          <p:nvPr>
            <p:ph type="sldNum" sz="quarter" idx="12"/>
          </p:nvPr>
        </p:nvSpPr>
        <p:spPr/>
        <p:txBody>
          <a:bodyPr/>
          <a:lstStyle/>
          <a:p>
            <a:fld id="{8DC25873-D336-487A-A319-996D5E8BF626}" type="slidenum">
              <a:rPr lang="en-GB" smtClean="0"/>
              <a:t>5</a:t>
            </a:fld>
            <a:endParaRPr lang="en-GB"/>
          </a:p>
        </p:txBody>
      </p:sp>
      <p:pic>
        <p:nvPicPr>
          <p:cNvPr id="2" name="Picture 1" descr="TCTU, University of Dundee, NHS Tayside, ESCAPE trial logos ">
            <a:extLst>
              <a:ext uri="{FF2B5EF4-FFF2-40B4-BE49-F238E27FC236}">
                <a16:creationId xmlns:a16="http://schemas.microsoft.com/office/drawing/2014/main" id="{C233F35D-86E8-761F-F0C6-CA2035637DD3}"/>
              </a:ext>
            </a:extLst>
          </p:cNvPr>
          <p:cNvPicPr>
            <a:picLocks noChangeAspect="1"/>
          </p:cNvPicPr>
          <p:nvPr/>
        </p:nvPicPr>
        <p:blipFill>
          <a:blip r:embed="rId2"/>
          <a:stretch>
            <a:fillRect/>
          </a:stretch>
        </p:blipFill>
        <p:spPr>
          <a:xfrm>
            <a:off x="6921624" y="319088"/>
            <a:ext cx="4432176" cy="688908"/>
          </a:xfrm>
          <a:prstGeom prst="rect">
            <a:avLst/>
          </a:prstGeom>
        </p:spPr>
      </p:pic>
    </p:spTree>
    <p:extLst>
      <p:ext uri="{BB962C8B-B14F-4D97-AF65-F5344CB8AC3E}">
        <p14:creationId xmlns:p14="http://schemas.microsoft.com/office/powerpoint/2010/main" val="2340864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E2309-3015-67DB-673B-A1DA060FCF3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CFF79CC-1B2D-DBD4-122E-6B3B7385B37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Participant identification and pre screen continued</a:t>
            </a:r>
          </a:p>
        </p:txBody>
      </p:sp>
      <p:pic>
        <p:nvPicPr>
          <p:cNvPr id="2" name="Picture 1" descr="TCTU, University of Dundee, NHS Tayside, ESCAPE trial logos ">
            <a:extLst>
              <a:ext uri="{FF2B5EF4-FFF2-40B4-BE49-F238E27FC236}">
                <a16:creationId xmlns:a16="http://schemas.microsoft.com/office/drawing/2014/main" id="{5B275C43-04DC-5BC5-F781-C61342DCBC6C}"/>
              </a:ext>
            </a:extLst>
          </p:cNvPr>
          <p:cNvPicPr>
            <a:picLocks noChangeAspect="1"/>
          </p:cNvPicPr>
          <p:nvPr/>
        </p:nvPicPr>
        <p:blipFill>
          <a:blip r:embed="rId2"/>
          <a:stretch>
            <a:fillRect/>
          </a:stretch>
        </p:blipFill>
        <p:spPr>
          <a:xfrm>
            <a:off x="6921624" y="262654"/>
            <a:ext cx="4432176" cy="688908"/>
          </a:xfrm>
          <a:prstGeom prst="rect">
            <a:avLst/>
          </a:prstGeom>
        </p:spPr>
      </p:pic>
      <p:sp>
        <p:nvSpPr>
          <p:cNvPr id="4" name="TextBox 3">
            <a:extLst>
              <a:ext uri="{FF2B5EF4-FFF2-40B4-BE49-F238E27FC236}">
                <a16:creationId xmlns:a16="http://schemas.microsoft.com/office/drawing/2014/main" id="{BDC799D5-07B9-67BE-E872-CA2099A7815B}"/>
              </a:ext>
            </a:extLst>
          </p:cNvPr>
          <p:cNvSpPr txBox="1"/>
          <p:nvPr/>
        </p:nvSpPr>
        <p:spPr>
          <a:xfrm>
            <a:off x="620642" y="825433"/>
            <a:ext cx="10950716" cy="5769913"/>
          </a:xfrm>
          <a:prstGeom prst="rect">
            <a:avLst/>
          </a:prstGeom>
          <a:noFill/>
        </p:spPr>
        <p:txBody>
          <a:bodyPr wrap="square" rtlCol="0">
            <a:spAutoFit/>
          </a:bodyPr>
          <a:lstStyle/>
          <a:p>
            <a:r>
              <a:rPr lang="en-GB" sz="2000" b="1" dirty="0">
                <a:solidFill>
                  <a:srgbClr val="359568"/>
                </a:solidFill>
                <a:latin typeface="Arial" panose="020B0604020202020204" pitchFamily="34" charset="0"/>
                <a:cs typeface="Arial" panose="020B0604020202020204" pitchFamily="34" charset="0"/>
              </a:rPr>
              <a:t>Participant Identification &amp; Pre-screen </a:t>
            </a:r>
          </a:p>
          <a:p>
            <a:endParaRPr lang="en-GB" sz="2000" b="1" i="0" u="none" strike="noStrike" baseline="0" dirty="0">
              <a:solidFill>
                <a:srgbClr val="007481"/>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Potential participants identified from clinic lists:</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Clinical team will review the potential participant medical notes to see if they are potentially eligible (Pre-screen)</a:t>
            </a:r>
          </a:p>
          <a:p>
            <a:pPr marL="538163" indent="-273050">
              <a:buFont typeface="Arial" panose="020B0604020202020204" pitchFamily="34" charset="0"/>
              <a:buChar char="•"/>
            </a:pPr>
            <a:r>
              <a:rPr lang="en-GB" dirty="0">
                <a:latin typeface="Arial" panose="020B0604020202020204" pitchFamily="34" charset="0"/>
                <a:cs typeface="Arial" panose="020B0604020202020204" pitchFamily="34" charset="0"/>
              </a:rPr>
              <a:t>If identified at clinic, a member of the clinical team will give the patient a copy of the brief Participant Information Sheet (</a:t>
            </a:r>
            <a:r>
              <a:rPr lang="en-GB" dirty="0" err="1">
                <a:latin typeface="Arial" panose="020B0604020202020204" pitchFamily="34" charset="0"/>
                <a:cs typeface="Arial" panose="020B0604020202020204" pitchFamily="34" charset="0"/>
              </a:rPr>
              <a:t>bPIS</a:t>
            </a:r>
            <a:r>
              <a:rPr lang="en-GB" dirty="0">
                <a:latin typeface="Arial" panose="020B0604020202020204" pitchFamily="34" charset="0"/>
                <a:cs typeface="Arial" panose="020B0604020202020204" pitchFamily="34" charset="0"/>
              </a:rPr>
              <a:t>)</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The clinical team will pass on potential participant details to the research team</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Potential participant details added to pre-screening log</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Potential participants identified from locally held databases/SHARE:</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Research team check the potential participant medical notes to see if they meet eligibility criteria</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Check screening log to ensure potential participant has not been approached in clinic</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Database invitation letter and </a:t>
            </a:r>
            <a:r>
              <a:rPr lang="en-GB" dirty="0" err="1">
                <a:latin typeface="Arial" panose="020B0604020202020204" pitchFamily="34" charset="0"/>
                <a:cs typeface="Arial" panose="020B0604020202020204" pitchFamily="34" charset="0"/>
              </a:rPr>
              <a:t>bPIS</a:t>
            </a:r>
            <a:r>
              <a:rPr lang="en-GB" dirty="0">
                <a:latin typeface="Arial" panose="020B0604020202020204" pitchFamily="34" charset="0"/>
                <a:cs typeface="Arial" panose="020B0604020202020204" pitchFamily="34" charset="0"/>
              </a:rPr>
              <a:t> sent to potential participant</a:t>
            </a:r>
          </a:p>
          <a:p>
            <a:pPr marL="285750" indent="252413">
              <a:buFont typeface="Arial" panose="020B0604020202020204" pitchFamily="34" charset="0"/>
              <a:buChar char="•"/>
            </a:pPr>
            <a:r>
              <a:rPr lang="en-GB" dirty="0">
                <a:latin typeface="Arial" panose="020B0604020202020204" pitchFamily="34" charset="0"/>
                <a:cs typeface="Arial" panose="020B0604020202020204" pitchFamily="34" charset="0"/>
              </a:rPr>
              <a:t>Potential participant details added to pre-screening log</a:t>
            </a:r>
          </a:p>
          <a:p>
            <a:pPr marL="285750"/>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ea typeface="Calibri" panose="020F0502020204030204" pitchFamily="34" charset="0"/>
                <a:cs typeface="Arial" panose="020B0604020202020204" pitchFamily="34" charset="0"/>
              </a:rPr>
              <a:t>Potential participants identified f</a:t>
            </a:r>
            <a:r>
              <a:rPr lang="en-GB" dirty="0">
                <a:effectLst/>
                <a:latin typeface="Arial" panose="020B0604020202020204" pitchFamily="34" charset="0"/>
                <a:ea typeface="Calibri" panose="020F0502020204030204" pitchFamily="34" charset="0"/>
                <a:cs typeface="Arial" panose="020B0604020202020204" pitchFamily="34" charset="0"/>
              </a:rPr>
              <a:t>rom primary care:</a:t>
            </a:r>
          </a:p>
          <a:p>
            <a:pPr marL="571500" indent="-285750">
              <a:buFont typeface="Arial" panose="020B0604020202020204" pitchFamily="34" charset="0"/>
              <a:buChar char="•"/>
            </a:pPr>
            <a:r>
              <a:rPr lang="en-GB" dirty="0">
                <a:latin typeface="Arial" panose="020B0604020202020204" pitchFamily="34" charset="0"/>
                <a:ea typeface="Calibri" panose="020F0502020204030204" pitchFamily="34" charset="0"/>
                <a:cs typeface="Arial" panose="020B0604020202020204" pitchFamily="34" charset="0"/>
              </a:rPr>
              <a:t>P</a:t>
            </a:r>
            <a:r>
              <a:rPr lang="en-GB" dirty="0">
                <a:effectLst/>
                <a:latin typeface="Arial" panose="020B0604020202020204" pitchFamily="34" charset="0"/>
                <a:ea typeface="Calibri" panose="020F0502020204030204" pitchFamily="34" charset="0"/>
                <a:cs typeface="Arial" panose="020B0604020202020204" pitchFamily="34" charset="0"/>
              </a:rPr>
              <a:t>articipants will be sent an invitation letter and </a:t>
            </a:r>
            <a:r>
              <a:rPr lang="en-GB" dirty="0" err="1">
                <a:effectLst/>
                <a:latin typeface="Arial" panose="020B0604020202020204" pitchFamily="34" charset="0"/>
                <a:ea typeface="Calibri" panose="020F0502020204030204" pitchFamily="34" charset="0"/>
                <a:cs typeface="Arial" panose="020B0604020202020204" pitchFamily="34" charset="0"/>
              </a:rPr>
              <a:t>bPIS</a:t>
            </a:r>
            <a:r>
              <a:rPr lang="en-GB" dirty="0">
                <a:effectLst/>
                <a:latin typeface="Arial" panose="020B0604020202020204" pitchFamily="34" charset="0"/>
                <a:ea typeface="Calibri" panose="020F0502020204030204" pitchFamily="34" charset="0"/>
                <a:cs typeface="Arial" panose="020B0604020202020204" pitchFamily="34" charset="0"/>
              </a:rPr>
              <a:t> from the GP practice. GP practices will also be asked to display </a:t>
            </a:r>
            <a:r>
              <a:rPr lang="en-GB" dirty="0" err="1">
                <a:effectLst/>
                <a:latin typeface="Arial" panose="020B0604020202020204" pitchFamily="34" charset="0"/>
                <a:ea typeface="Calibri" panose="020F0502020204030204" pitchFamily="34" charset="0"/>
                <a:cs typeface="Arial" panose="020B0604020202020204" pitchFamily="34" charset="0"/>
              </a:rPr>
              <a:t>bPIS</a:t>
            </a:r>
            <a:r>
              <a:rPr lang="en-GB" dirty="0">
                <a:effectLst/>
                <a:latin typeface="Arial" panose="020B0604020202020204" pitchFamily="34" charset="0"/>
                <a:ea typeface="Calibri" panose="020F0502020204030204" pitchFamily="34" charset="0"/>
                <a:cs typeface="Arial" panose="020B0604020202020204" pitchFamily="34" charset="0"/>
              </a:rPr>
              <a:t> in their waiting rooms</a:t>
            </a:r>
            <a:endParaRPr lang="en-GB" dirty="0">
              <a:latin typeface="Arial" panose="020B0604020202020204" pitchFamily="34" charset="0"/>
              <a:cs typeface="Arial" panose="020B0604020202020204" pitchFamily="34" charset="0"/>
            </a:endParaRPr>
          </a:p>
          <a:p>
            <a:pPr>
              <a:lnSpc>
                <a:spcPct val="115000"/>
              </a:lnSpc>
              <a:spcAft>
                <a:spcPts val="600"/>
              </a:spcAft>
            </a:pPr>
            <a:endParaRPr lang="en-GB" sz="1800" b="0" i="0" u="none" strike="noStrike" baseline="0" dirty="0">
              <a:solidFill>
                <a:srgbClr val="000000"/>
              </a:solidFill>
              <a:latin typeface="Arial" panose="020B0604020202020204" pitchFamily="34" charset="0"/>
            </a:endParaRPr>
          </a:p>
        </p:txBody>
      </p:sp>
      <p:sp>
        <p:nvSpPr>
          <p:cNvPr id="6" name="Slide Number Placeholder 5">
            <a:extLst>
              <a:ext uri="{FF2B5EF4-FFF2-40B4-BE49-F238E27FC236}">
                <a16:creationId xmlns:a16="http://schemas.microsoft.com/office/drawing/2014/main" id="{D4A9C38E-EC78-AD30-80E1-9134D474E951}"/>
              </a:ext>
            </a:extLst>
          </p:cNvPr>
          <p:cNvSpPr>
            <a:spLocks noGrp="1"/>
          </p:cNvSpPr>
          <p:nvPr>
            <p:ph type="sldNum" sz="quarter" idx="12"/>
          </p:nvPr>
        </p:nvSpPr>
        <p:spPr/>
        <p:txBody>
          <a:bodyPr/>
          <a:lstStyle/>
          <a:p>
            <a:fld id="{8DC25873-D336-487A-A319-996D5E8BF626}" type="slidenum">
              <a:rPr lang="en-GB" smtClean="0"/>
              <a:t>6</a:t>
            </a:fld>
            <a:endParaRPr lang="en-GB"/>
          </a:p>
        </p:txBody>
      </p:sp>
    </p:spTree>
    <p:extLst>
      <p:ext uri="{BB962C8B-B14F-4D97-AF65-F5344CB8AC3E}">
        <p14:creationId xmlns:p14="http://schemas.microsoft.com/office/powerpoint/2010/main" val="563908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B68FF-9F1C-5558-ECD6-FD8ADAC5E3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D1D0E7-CC31-904E-27C8-6F47225A022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Consent timeline</a:t>
            </a:r>
          </a:p>
        </p:txBody>
      </p:sp>
      <p:pic>
        <p:nvPicPr>
          <p:cNvPr id="2" name="Picture 1" descr="TCTU, University of Dundee, NHS Tayside, ESCAPE trial logos">
            <a:extLst>
              <a:ext uri="{FF2B5EF4-FFF2-40B4-BE49-F238E27FC236}">
                <a16:creationId xmlns:a16="http://schemas.microsoft.com/office/drawing/2014/main" id="{86AF3F60-4669-77CF-D6C7-16EFAB9FD445}"/>
              </a:ext>
            </a:extLst>
          </p:cNvPr>
          <p:cNvPicPr>
            <a:picLocks noChangeAspect="1"/>
          </p:cNvPicPr>
          <p:nvPr/>
        </p:nvPicPr>
        <p:blipFill>
          <a:blip r:embed="rId2"/>
          <a:stretch>
            <a:fillRect/>
          </a:stretch>
        </p:blipFill>
        <p:spPr>
          <a:xfrm>
            <a:off x="6921624" y="246456"/>
            <a:ext cx="4432176" cy="688908"/>
          </a:xfrm>
          <a:prstGeom prst="rect">
            <a:avLst/>
          </a:prstGeom>
        </p:spPr>
      </p:pic>
      <p:sp>
        <p:nvSpPr>
          <p:cNvPr id="4" name="TextBox 3">
            <a:extLst>
              <a:ext uri="{FF2B5EF4-FFF2-40B4-BE49-F238E27FC236}">
                <a16:creationId xmlns:a16="http://schemas.microsoft.com/office/drawing/2014/main" id="{82BDD12F-43AF-6C89-17CA-31BC2989A2CB}"/>
              </a:ext>
            </a:extLst>
          </p:cNvPr>
          <p:cNvSpPr txBox="1"/>
          <p:nvPr/>
        </p:nvSpPr>
        <p:spPr>
          <a:xfrm>
            <a:off x="479255" y="1212418"/>
            <a:ext cx="10733158" cy="4617354"/>
          </a:xfrm>
          <a:prstGeom prst="rect">
            <a:avLst/>
          </a:prstGeom>
          <a:noFill/>
        </p:spPr>
        <p:txBody>
          <a:bodyPr wrap="square" rtlCol="0">
            <a:spAutoFit/>
          </a:bodyPr>
          <a:lstStyle/>
          <a:p>
            <a:pPr>
              <a:lnSpc>
                <a:spcPct val="115000"/>
              </a:lnSpc>
              <a:spcAft>
                <a:spcPts val="600"/>
              </a:spcAft>
            </a:pPr>
            <a:r>
              <a:rPr lang="en-GB" sz="2000" b="1" dirty="0">
                <a:solidFill>
                  <a:srgbClr val="359568"/>
                </a:solidFill>
                <a:effectLst/>
                <a:latin typeface="Arial" panose="020B0604020202020204" pitchFamily="34" charset="0"/>
                <a:ea typeface="Calibri" panose="020F0502020204030204" pitchFamily="34" charset="0"/>
                <a:cs typeface="Times New Roman" panose="02020603050405020304" pitchFamily="18" charset="0"/>
              </a:rPr>
              <a:t>Consent timeline </a:t>
            </a:r>
          </a:p>
          <a:p>
            <a:pPr marL="342900" indent="-342900">
              <a:lnSpc>
                <a:spcPct val="115000"/>
              </a:lnSpc>
              <a:spcAft>
                <a:spcPts val="600"/>
              </a:spcAft>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Participants must receive the participant information sheet prior to giving consent and be given sufficient time to review the trial information and ask questions, this is usually at least 24 hours. </a:t>
            </a:r>
          </a:p>
          <a:p>
            <a:pPr marL="342900" indent="-342900">
              <a:lnSpc>
                <a:spcPct val="115000"/>
              </a:lnSpc>
              <a:spcAft>
                <a:spcPts val="600"/>
              </a:spcAft>
              <a:buFont typeface="Arial" panose="020B0604020202020204" pitchFamily="34" charset="0"/>
              <a:buChar char="•"/>
            </a:pPr>
            <a:r>
              <a:rPr lang="en-GB" sz="2000" dirty="0">
                <a:latin typeface="Arial" panose="020B0604020202020204" pitchFamily="34" charset="0"/>
                <a:ea typeface="Calibri" panose="020F0502020204030204" pitchFamily="34" charset="0"/>
                <a:cs typeface="Times New Roman" panose="02020603050405020304" pitchFamily="18" charset="0"/>
              </a:rPr>
              <a:t>The trial is designed to be pragmatic and fit into usual care. </a:t>
            </a:r>
          </a:p>
          <a:p>
            <a:pPr marL="342900" indent="-342900">
              <a:lnSpc>
                <a:spcPct val="115000"/>
              </a:lnSpc>
              <a:spcAft>
                <a:spcPts val="600"/>
              </a:spcAft>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If participants are identified in clinic, it is acceptable to take consent on the date the participant is identified, the consent process must be fully documented in the medical notes. </a:t>
            </a:r>
          </a:p>
          <a:p>
            <a:pPr marL="342900" indent="-342900">
              <a:lnSpc>
                <a:spcPct val="115000"/>
              </a:lnSpc>
              <a:spcAft>
                <a:spcPts val="600"/>
              </a:spcAft>
              <a:buFont typeface="Arial" panose="020B0604020202020204" pitchFamily="34" charset="0"/>
              <a:buChar char="•"/>
            </a:pPr>
            <a:r>
              <a:rPr lang="en-GB" sz="2000" dirty="0">
                <a:effectLst/>
                <a:latin typeface="Arial" panose="020B0604020202020204" pitchFamily="34" charset="0"/>
                <a:ea typeface="Calibri" panose="020F0502020204030204" pitchFamily="34" charset="0"/>
                <a:cs typeface="Times New Roman" panose="02020603050405020304" pitchFamily="18" charset="0"/>
              </a:rPr>
              <a:t>This should document that the participant was given the opportunity to return at a later date for their first research visit, had the opportunity to ask questions and that it was the participant’s decision to provide consent and complete their first research visit on the same date as receiving the participant information sheet.</a:t>
            </a:r>
          </a:p>
        </p:txBody>
      </p:sp>
      <p:sp>
        <p:nvSpPr>
          <p:cNvPr id="6" name="Slide Number Placeholder 5">
            <a:extLst>
              <a:ext uri="{FF2B5EF4-FFF2-40B4-BE49-F238E27FC236}">
                <a16:creationId xmlns:a16="http://schemas.microsoft.com/office/drawing/2014/main" id="{B0BDAC7D-1A8A-83B1-9B66-75A477A4396F}"/>
              </a:ext>
            </a:extLst>
          </p:cNvPr>
          <p:cNvSpPr>
            <a:spLocks noGrp="1"/>
          </p:cNvSpPr>
          <p:nvPr>
            <p:ph type="sldNum" sz="quarter" idx="12"/>
          </p:nvPr>
        </p:nvSpPr>
        <p:spPr/>
        <p:txBody>
          <a:bodyPr/>
          <a:lstStyle/>
          <a:p>
            <a:fld id="{8DC25873-D336-487A-A319-996D5E8BF626}" type="slidenum">
              <a:rPr lang="en-GB" smtClean="0"/>
              <a:t>7</a:t>
            </a:fld>
            <a:endParaRPr lang="en-GB"/>
          </a:p>
        </p:txBody>
      </p:sp>
    </p:spTree>
    <p:extLst>
      <p:ext uri="{BB962C8B-B14F-4D97-AF65-F5344CB8AC3E}">
        <p14:creationId xmlns:p14="http://schemas.microsoft.com/office/powerpoint/2010/main" val="2090054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399B63-6277-E20D-DAFB-25FBF3BDB50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Pre screening log</a:t>
            </a:r>
          </a:p>
        </p:txBody>
      </p:sp>
      <p:pic>
        <p:nvPicPr>
          <p:cNvPr id="2" name="Picture 1" descr="TCTU, University of Dundee, NHS Tayside, ESCAPE trial logos ">
            <a:extLst>
              <a:ext uri="{FF2B5EF4-FFF2-40B4-BE49-F238E27FC236}">
                <a16:creationId xmlns:a16="http://schemas.microsoft.com/office/drawing/2014/main" id="{E5EA6C33-73B4-8A28-AA22-FDC3A3615018}"/>
              </a:ext>
            </a:extLst>
          </p:cNvPr>
          <p:cNvPicPr>
            <a:picLocks noChangeAspect="1"/>
          </p:cNvPicPr>
          <p:nvPr/>
        </p:nvPicPr>
        <p:blipFill>
          <a:blip r:embed="rId2"/>
          <a:stretch>
            <a:fillRect/>
          </a:stretch>
        </p:blipFill>
        <p:spPr>
          <a:xfrm>
            <a:off x="6689740" y="163551"/>
            <a:ext cx="4432176" cy="688908"/>
          </a:xfrm>
          <a:prstGeom prst="rect">
            <a:avLst/>
          </a:prstGeom>
        </p:spPr>
      </p:pic>
      <p:sp>
        <p:nvSpPr>
          <p:cNvPr id="4" name="TextBox 3">
            <a:extLst>
              <a:ext uri="{FF2B5EF4-FFF2-40B4-BE49-F238E27FC236}">
                <a16:creationId xmlns:a16="http://schemas.microsoft.com/office/drawing/2014/main" id="{84646FAB-66D5-40D9-9EFB-7A24D2F4ED6F}"/>
              </a:ext>
            </a:extLst>
          </p:cNvPr>
          <p:cNvSpPr txBox="1"/>
          <p:nvPr/>
        </p:nvSpPr>
        <p:spPr>
          <a:xfrm>
            <a:off x="403084" y="508005"/>
            <a:ext cx="10950716" cy="677108"/>
          </a:xfrm>
          <a:prstGeom prst="rect">
            <a:avLst/>
          </a:prstGeom>
          <a:noFill/>
        </p:spPr>
        <p:txBody>
          <a:bodyPr wrap="square" rtlCol="0">
            <a:spAutoFit/>
          </a:bodyPr>
          <a:lstStyle/>
          <a:p>
            <a:r>
              <a:rPr lang="en-GB" sz="2000" b="1" dirty="0">
                <a:solidFill>
                  <a:srgbClr val="359568"/>
                </a:solidFill>
                <a:latin typeface="Arial" panose="020B0604020202020204" pitchFamily="34" charset="0"/>
                <a:cs typeface="Arial" panose="020B0604020202020204" pitchFamily="34" charset="0"/>
              </a:rPr>
              <a:t>Pre-screening Log</a:t>
            </a:r>
            <a:endParaRPr lang="en-GB" sz="2000" b="1" i="0" u="none" strike="noStrike" baseline="0" dirty="0">
              <a:solidFill>
                <a:srgbClr val="359568"/>
              </a:solidFill>
              <a:latin typeface="Arial" panose="020B0604020202020204" pitchFamily="34" charset="0"/>
              <a:cs typeface="Arial" panose="020B0604020202020204" pitchFamily="34" charset="0"/>
            </a:endParaRPr>
          </a:p>
          <a:p>
            <a:endParaRPr lang="en-GB" sz="1800" b="0" i="0" u="none" strike="noStrike" baseline="0" dirty="0">
              <a:solidFill>
                <a:srgbClr val="000000"/>
              </a:solidFill>
              <a:latin typeface="Arial" panose="020B0604020202020204" pitchFamily="34" charset="0"/>
            </a:endParaRPr>
          </a:p>
        </p:txBody>
      </p:sp>
      <p:sp>
        <p:nvSpPr>
          <p:cNvPr id="9" name="TextBox 8">
            <a:extLst>
              <a:ext uri="{FF2B5EF4-FFF2-40B4-BE49-F238E27FC236}">
                <a16:creationId xmlns:a16="http://schemas.microsoft.com/office/drawing/2014/main" id="{BA3C296D-9EC9-D47F-2528-DDF90403E312}"/>
              </a:ext>
            </a:extLst>
          </p:cNvPr>
          <p:cNvSpPr txBox="1"/>
          <p:nvPr/>
        </p:nvSpPr>
        <p:spPr>
          <a:xfrm>
            <a:off x="403084" y="1113269"/>
            <a:ext cx="10718832" cy="2276649"/>
          </a:xfrm>
          <a:prstGeom prst="rect">
            <a:avLst/>
          </a:prstGeom>
          <a:noFill/>
        </p:spPr>
        <p:txBody>
          <a:bodyPr wrap="square">
            <a:spAutoFit/>
          </a:bodyPr>
          <a:lstStyle/>
          <a:p>
            <a:r>
              <a:rPr lang="en-GB" sz="1600" dirty="0">
                <a:latin typeface="Arial" panose="020B0604020202020204" pitchFamily="34" charset="0"/>
                <a:cs typeface="Arial" panose="020B0604020202020204" pitchFamily="34" charset="0"/>
              </a:rPr>
              <a:t>Details of all participants reviewed for eligibility for screening to be recorded on the pre-screening log</a:t>
            </a:r>
          </a:p>
          <a:p>
            <a:endParaRPr lang="en-GB" sz="1000" dirty="0">
              <a:latin typeface="Arial" panose="020B0604020202020204" pitchFamily="34" charset="0"/>
              <a:cs typeface="Arial" panose="020B0604020202020204" pitchFamily="34" charset="0"/>
            </a:endParaRPr>
          </a:p>
          <a:p>
            <a:pPr>
              <a:lnSpc>
                <a:spcPct val="115000"/>
              </a:lnSpc>
              <a:spcAft>
                <a:spcPts val="600"/>
              </a:spcAft>
            </a:pPr>
            <a:r>
              <a:rPr lang="en-GB" sz="1600" dirty="0">
                <a:latin typeface="Arial" panose="020B0604020202020204" pitchFamily="34" charset="0"/>
                <a:ea typeface="Calibri" panose="020F0502020204030204" pitchFamily="34" charset="0"/>
                <a:cs typeface="Times New Roman" panose="02020603050405020304" pitchFamily="18" charset="0"/>
              </a:rPr>
              <a:t>Anonymised information on participants who are consented but not randomised will be collected for CONSORT reporting and includes:</a:t>
            </a:r>
          </a:p>
          <a:p>
            <a:pPr marL="342900" lvl="0" indent="-342900">
              <a:lnSpc>
                <a:spcPct val="115000"/>
              </a:lnSpc>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age</a:t>
            </a:r>
          </a:p>
          <a:p>
            <a:pPr marL="342900" lvl="0" indent="-342900">
              <a:lnSpc>
                <a:spcPct val="115000"/>
              </a:lnSpc>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gender</a:t>
            </a:r>
          </a:p>
          <a:p>
            <a:pPr marL="342900" lvl="0" indent="-342900">
              <a:lnSpc>
                <a:spcPct val="115000"/>
              </a:lnSpc>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ethnicity</a:t>
            </a:r>
          </a:p>
          <a:p>
            <a:pPr marL="342900" lvl="0" indent="-342900">
              <a:lnSpc>
                <a:spcPct val="115000"/>
              </a:lnSpc>
              <a:spcAft>
                <a:spcPts val="600"/>
              </a:spcAft>
              <a:buFont typeface="Symbol" panose="05050102010706020507" pitchFamily="18" charset="2"/>
              <a:buChar char=""/>
            </a:pPr>
            <a:r>
              <a:rPr lang="en-GB" sz="1600" dirty="0">
                <a:latin typeface="Arial" panose="020B0604020202020204" pitchFamily="34" charset="0"/>
                <a:ea typeface="Calibri" panose="020F0502020204030204" pitchFamily="34" charset="0"/>
                <a:cs typeface="Times New Roman" panose="02020603050405020304" pitchFamily="18" charset="0"/>
              </a:rPr>
              <a:t>the reason not eligible for trial participation, or if they are eligible but declined</a:t>
            </a:r>
            <a:r>
              <a:rPr lang="en-GB" sz="1600" dirty="0">
                <a:latin typeface="Arial" panose="020B0604020202020204" pitchFamily="34" charset="0"/>
                <a:cs typeface="Arial" panose="020B0604020202020204" pitchFamily="34" charset="0"/>
              </a:rPr>
              <a:t> </a:t>
            </a:r>
          </a:p>
        </p:txBody>
      </p:sp>
      <p:pic>
        <p:nvPicPr>
          <p:cNvPr id="5" name="Picture 4" descr="Screen shot of PRE-Screening Log, ">
            <a:extLst>
              <a:ext uri="{FF2B5EF4-FFF2-40B4-BE49-F238E27FC236}">
                <a16:creationId xmlns:a16="http://schemas.microsoft.com/office/drawing/2014/main" id="{3D3CFBA3-03E4-3047-9E01-A915417BED0D}"/>
              </a:ext>
            </a:extLst>
          </p:cNvPr>
          <p:cNvPicPr>
            <a:picLocks noChangeAspect="1"/>
          </p:cNvPicPr>
          <p:nvPr/>
        </p:nvPicPr>
        <p:blipFill>
          <a:blip r:embed="rId3"/>
          <a:srcRect l="27158" t="27681" r="27921" b="40913"/>
          <a:stretch>
            <a:fillRect/>
          </a:stretch>
        </p:blipFill>
        <p:spPr>
          <a:xfrm>
            <a:off x="756766" y="3485385"/>
            <a:ext cx="8611521" cy="3236090"/>
          </a:xfrm>
          <a:prstGeom prst="rect">
            <a:avLst/>
          </a:prstGeom>
        </p:spPr>
      </p:pic>
      <p:sp>
        <p:nvSpPr>
          <p:cNvPr id="6" name="Slide Number Placeholder 5">
            <a:extLst>
              <a:ext uri="{FF2B5EF4-FFF2-40B4-BE49-F238E27FC236}">
                <a16:creationId xmlns:a16="http://schemas.microsoft.com/office/drawing/2014/main" id="{2585F2A3-826B-45FA-B3F0-2FE428153B09}"/>
              </a:ext>
            </a:extLst>
          </p:cNvPr>
          <p:cNvSpPr>
            <a:spLocks noGrp="1"/>
          </p:cNvSpPr>
          <p:nvPr>
            <p:ph type="sldNum" sz="quarter" idx="12"/>
          </p:nvPr>
        </p:nvSpPr>
        <p:spPr/>
        <p:txBody>
          <a:bodyPr/>
          <a:lstStyle/>
          <a:p>
            <a:fld id="{8DC25873-D336-487A-A319-996D5E8BF626}" type="slidenum">
              <a:rPr lang="en-GB" smtClean="0"/>
              <a:t>8</a:t>
            </a:fld>
            <a:endParaRPr lang="en-GB"/>
          </a:p>
        </p:txBody>
      </p:sp>
    </p:spTree>
    <p:extLst>
      <p:ext uri="{BB962C8B-B14F-4D97-AF65-F5344CB8AC3E}">
        <p14:creationId xmlns:p14="http://schemas.microsoft.com/office/powerpoint/2010/main" val="1448781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303F-B898-FCDE-691C-E6B34EB375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C7CAAE3-99CD-6156-205F-930A2C7C39C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Eligibility assessment</a:t>
            </a:r>
          </a:p>
        </p:txBody>
      </p:sp>
      <p:pic>
        <p:nvPicPr>
          <p:cNvPr id="2" name="Picture 1" descr="TCTU, University of Dundee, NHS Tayside, ESCAPE trial logos ">
            <a:extLst>
              <a:ext uri="{FF2B5EF4-FFF2-40B4-BE49-F238E27FC236}">
                <a16:creationId xmlns:a16="http://schemas.microsoft.com/office/drawing/2014/main" id="{D49A5773-74F2-B786-8D1E-E81A2A7050C3}"/>
              </a:ext>
            </a:extLst>
          </p:cNvPr>
          <p:cNvPicPr>
            <a:picLocks noChangeAspect="1"/>
          </p:cNvPicPr>
          <p:nvPr/>
        </p:nvPicPr>
        <p:blipFill>
          <a:blip r:embed="rId2"/>
          <a:stretch>
            <a:fillRect/>
          </a:stretch>
        </p:blipFill>
        <p:spPr>
          <a:xfrm>
            <a:off x="6921624" y="246456"/>
            <a:ext cx="4432176" cy="688908"/>
          </a:xfrm>
          <a:prstGeom prst="rect">
            <a:avLst/>
          </a:prstGeom>
        </p:spPr>
      </p:pic>
      <p:sp>
        <p:nvSpPr>
          <p:cNvPr id="4" name="TextBox 3">
            <a:extLst>
              <a:ext uri="{FF2B5EF4-FFF2-40B4-BE49-F238E27FC236}">
                <a16:creationId xmlns:a16="http://schemas.microsoft.com/office/drawing/2014/main" id="{EABB2CBC-2A06-0D23-0097-1014DDCB02F6}"/>
              </a:ext>
            </a:extLst>
          </p:cNvPr>
          <p:cNvSpPr txBox="1"/>
          <p:nvPr/>
        </p:nvSpPr>
        <p:spPr>
          <a:xfrm>
            <a:off x="729421" y="1143406"/>
            <a:ext cx="10733158" cy="4571188"/>
          </a:xfrm>
          <a:prstGeom prst="rect">
            <a:avLst/>
          </a:prstGeom>
          <a:noFill/>
        </p:spPr>
        <p:txBody>
          <a:bodyPr wrap="square" rtlCol="0">
            <a:spAutoFit/>
          </a:bodyPr>
          <a:lstStyle/>
          <a:p>
            <a:pPr>
              <a:lnSpc>
                <a:spcPct val="115000"/>
              </a:lnSpc>
              <a:spcAft>
                <a:spcPts val="600"/>
              </a:spcAft>
            </a:pPr>
            <a:r>
              <a:rPr lang="en-GB" sz="2000" b="1" dirty="0">
                <a:solidFill>
                  <a:srgbClr val="359568"/>
                </a:solidFill>
                <a:effectLst/>
                <a:latin typeface="Arial" panose="020B0604020202020204" pitchFamily="34" charset="0"/>
                <a:ea typeface="Calibri" panose="020F0502020204030204" pitchFamily="34" charset="0"/>
                <a:cs typeface="Times New Roman" panose="02020603050405020304" pitchFamily="18" charset="0"/>
              </a:rPr>
              <a:t>Eligibility Assessment </a:t>
            </a:r>
          </a:p>
          <a:p>
            <a:pPr>
              <a:lnSpc>
                <a:spcPct val="115000"/>
              </a:lnSpc>
              <a:spcAft>
                <a:spcPts val="600"/>
              </a:spcAft>
            </a:pPr>
            <a:r>
              <a:rPr lang="en-GB" sz="2000" dirty="0">
                <a:effectLst/>
                <a:latin typeface="Arial" panose="020B0604020202020204" pitchFamily="34" charset="0"/>
                <a:ea typeface="Calibri" panose="020F0502020204030204" pitchFamily="34" charset="0"/>
                <a:cs typeface="Times New Roman" panose="02020603050405020304" pitchFamily="18" charset="0"/>
              </a:rPr>
              <a:t>Assessment of eligibility will be carried out by the PI or other medically qualified delegate </a:t>
            </a:r>
          </a:p>
          <a:p>
            <a:pPr>
              <a:lnSpc>
                <a:spcPct val="115000"/>
              </a:lnSpc>
              <a:spcAft>
                <a:spcPts val="600"/>
              </a:spcAft>
            </a:pPr>
            <a:r>
              <a:rPr lang="en-GB" sz="2000" dirty="0">
                <a:effectLst/>
                <a:latin typeface="Arial" panose="020B0604020202020204" pitchFamily="34" charset="0"/>
                <a:ea typeface="Calibri" panose="020F0502020204030204" pitchFamily="34" charset="0"/>
                <a:cs typeface="Times New Roman" panose="02020603050405020304" pitchFamily="18" charset="0"/>
              </a:rPr>
              <a:t>at visit 2, </a:t>
            </a:r>
            <a:r>
              <a:rPr lang="en-GB" sz="2000" b="1" dirty="0">
                <a:effectLst/>
                <a:latin typeface="Arial" panose="020B0604020202020204" pitchFamily="34" charset="0"/>
                <a:ea typeface="Calibri" panose="020F0502020204030204" pitchFamily="34" charset="0"/>
                <a:cs typeface="Times New Roman" panose="02020603050405020304" pitchFamily="18" charset="0"/>
              </a:rPr>
              <a:t>prio</a:t>
            </a:r>
            <a:r>
              <a:rPr lang="en-GB" sz="2000" b="1" dirty="0">
                <a:latin typeface="Arial" panose="020B0604020202020204" pitchFamily="34" charset="0"/>
                <a:ea typeface="Calibri" panose="020F0502020204030204" pitchFamily="34" charset="0"/>
                <a:cs typeface="Times New Roman" panose="02020603050405020304" pitchFamily="18" charset="0"/>
              </a:rPr>
              <a:t>r to randomisation</a:t>
            </a:r>
          </a:p>
          <a:p>
            <a:pPr>
              <a:lnSpc>
                <a:spcPct val="115000"/>
              </a:lnSpc>
              <a:spcAft>
                <a:spcPts val="600"/>
              </a:spcAft>
            </a:pPr>
            <a:r>
              <a:rPr lang="en-GB" sz="2000" dirty="0">
                <a:effectLst/>
                <a:latin typeface="Arial" panose="020B0604020202020204" pitchFamily="34" charset="0"/>
                <a:ea typeface="Calibri" panose="020F0502020204030204" pitchFamily="34" charset="0"/>
                <a:cs typeface="Times New Roman" panose="02020603050405020304" pitchFamily="18" charset="0"/>
              </a:rPr>
              <a:t>Eligibility form must be completed &amp; signed by delegated doctor </a:t>
            </a:r>
            <a:r>
              <a:rPr lang="en-GB" sz="2000" b="1" dirty="0">
                <a:effectLst/>
                <a:latin typeface="Arial" panose="020B0604020202020204" pitchFamily="34" charset="0"/>
                <a:ea typeface="Calibri" panose="020F0502020204030204" pitchFamily="34" charset="0"/>
                <a:cs typeface="Times New Roman" panose="02020603050405020304" pitchFamily="18" charset="0"/>
              </a:rPr>
              <a:t>before</a:t>
            </a:r>
            <a:r>
              <a:rPr lang="en-GB" sz="2000" dirty="0">
                <a:effectLst/>
                <a:latin typeface="Arial" panose="020B0604020202020204" pitchFamily="34" charset="0"/>
                <a:ea typeface="Calibri" panose="020F0502020204030204" pitchFamily="34" charset="0"/>
                <a:cs typeface="Times New Roman" panose="02020603050405020304" pitchFamily="18" charset="0"/>
              </a:rPr>
              <a:t> randomisation</a:t>
            </a:r>
          </a:p>
          <a:p>
            <a:pPr>
              <a:lnSpc>
                <a:spcPct val="115000"/>
              </a:lnSpc>
              <a:spcAft>
                <a:spcPts val="600"/>
              </a:spcAft>
            </a:pP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600"/>
              </a:spcAft>
            </a:pP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Aft>
                <a:spcPts val="600"/>
              </a:spcAft>
            </a:pPr>
            <a:r>
              <a:rPr lang="en-GB" sz="2000" b="1" dirty="0">
                <a:solidFill>
                  <a:srgbClr val="359568"/>
                </a:solidFill>
                <a:latin typeface="Arial" panose="020B0604020202020204" pitchFamily="34" charset="0"/>
                <a:ea typeface="Calibri" panose="020F0502020204030204" pitchFamily="34" charset="0"/>
                <a:cs typeface="Times New Roman" panose="02020603050405020304" pitchFamily="18" charset="0"/>
              </a:rPr>
              <a:t>If a participant is ineligible </a:t>
            </a:r>
          </a:p>
          <a:p>
            <a:pPr>
              <a:lnSpc>
                <a:spcPct val="115000"/>
              </a:lnSpc>
              <a:spcAft>
                <a:spcPts val="600"/>
              </a:spcAft>
            </a:pPr>
            <a:r>
              <a:rPr lang="en-GB" sz="2000" dirty="0">
                <a:effectLst/>
                <a:latin typeface="Arial" panose="020B0604020202020204" pitchFamily="34" charset="0"/>
                <a:ea typeface="Calibri" panose="020F0502020204030204" pitchFamily="34" charset="0"/>
                <a:cs typeface="Times New Roman" panose="02020603050405020304" pitchFamily="18" charset="0"/>
              </a:rPr>
              <a:t>Record reason for </a:t>
            </a:r>
            <a:r>
              <a:rPr lang="en-GB" sz="2000" dirty="0">
                <a:latin typeface="Arial" panose="020B0604020202020204" pitchFamily="34" charset="0"/>
                <a:ea typeface="Calibri" panose="020F0502020204030204" pitchFamily="34" charset="0"/>
                <a:cs typeface="Times New Roman" panose="02020603050405020304" pitchFamily="18" charset="0"/>
              </a:rPr>
              <a:t>ineligibility </a:t>
            </a:r>
          </a:p>
          <a:p>
            <a:pPr>
              <a:lnSpc>
                <a:spcPct val="115000"/>
              </a:lnSpc>
              <a:spcAft>
                <a:spcPts val="600"/>
              </a:spcAft>
            </a:pPr>
            <a:r>
              <a:rPr lang="en-GB" sz="2000" dirty="0">
                <a:effectLst/>
                <a:latin typeface="Arial" panose="020B0604020202020204" pitchFamily="34" charset="0"/>
                <a:ea typeface="Calibri" panose="020F0502020204030204" pitchFamily="34" charset="0"/>
                <a:cs typeface="Times New Roman" panose="02020603050405020304" pitchFamily="18" charset="0"/>
              </a:rPr>
              <a:t>Where an ineligible participant’s medical condition or concomitant medications change sufficiently so that they are deemed potentially eligible for the trial they may be rescreened one further time.</a:t>
            </a:r>
          </a:p>
        </p:txBody>
      </p:sp>
      <p:sp>
        <p:nvSpPr>
          <p:cNvPr id="6" name="Slide Number Placeholder 5">
            <a:extLst>
              <a:ext uri="{FF2B5EF4-FFF2-40B4-BE49-F238E27FC236}">
                <a16:creationId xmlns:a16="http://schemas.microsoft.com/office/drawing/2014/main" id="{AF0A7C72-707B-5392-5259-BE3E48A6F846}"/>
              </a:ext>
            </a:extLst>
          </p:cNvPr>
          <p:cNvSpPr>
            <a:spLocks noGrp="1"/>
          </p:cNvSpPr>
          <p:nvPr>
            <p:ph type="sldNum" sz="quarter" idx="12"/>
          </p:nvPr>
        </p:nvSpPr>
        <p:spPr/>
        <p:txBody>
          <a:bodyPr/>
          <a:lstStyle/>
          <a:p>
            <a:fld id="{8DC25873-D336-487A-A319-996D5E8BF626}" type="slidenum">
              <a:rPr lang="en-GB" smtClean="0"/>
              <a:t>9</a:t>
            </a:fld>
            <a:endParaRPr lang="en-GB"/>
          </a:p>
        </p:txBody>
      </p:sp>
    </p:spTree>
    <p:extLst>
      <p:ext uri="{BB962C8B-B14F-4D97-AF65-F5344CB8AC3E}">
        <p14:creationId xmlns:p14="http://schemas.microsoft.com/office/powerpoint/2010/main" val="1254792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f0f797f-fc30-40b0-ba8f-2eda3f87d1fd">
      <Terms xmlns="http://schemas.microsoft.com/office/infopath/2007/PartnerControls"/>
    </lcf76f155ced4ddcb4097134ff3c332f>
    <TaxCatchAll xmlns="cb6a2286-f96f-4f80-9e3c-3c712f41363c" xsi:nil="true"/>
    <date xmlns="7f0f797f-fc30-40b0-ba8f-2eda3f87d1f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397832A99D214383255139361EE27E" ma:contentTypeVersion="17" ma:contentTypeDescription="Create a new document." ma:contentTypeScope="" ma:versionID="34aa5fedf79267fdc630b4ca95d64e2a">
  <xsd:schema xmlns:xsd="http://www.w3.org/2001/XMLSchema" xmlns:xs="http://www.w3.org/2001/XMLSchema" xmlns:p="http://schemas.microsoft.com/office/2006/metadata/properties" xmlns:ns2="7f0f797f-fc30-40b0-ba8f-2eda3f87d1fd" xmlns:ns3="cb6a2286-f96f-4f80-9e3c-3c712f41363c" targetNamespace="http://schemas.microsoft.com/office/2006/metadata/properties" ma:root="true" ma:fieldsID="9b697e55aa811507186d3420e2da56e5" ns2:_="" ns3:_="">
    <xsd:import namespace="7f0f797f-fc30-40b0-ba8f-2eda3f87d1fd"/>
    <xsd:import namespace="cb6a2286-f96f-4f80-9e3c-3c712f4136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date"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797f-fc30-40b0-ba8f-2eda3f87d1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5643730-4106-43af-9ce9-7aa0c1c95a0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date" ma:index="22" nillable="true" ma:displayName="date" ma:format="DateOnly" ma:internalName="date">
      <xsd:simpleType>
        <xsd:restriction base="dms:DateTime"/>
      </xsd:simpleType>
    </xsd:element>
    <xsd:element name="MediaServiceLocation" ma:index="23" nillable="true" ma:displayName="Location" ma:descrip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b6a2286-f96f-4f80-9e3c-3c712f41363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60ae714-eeef-4260-8890-bc8536ad6dfd}" ma:internalName="TaxCatchAll" ma:showField="CatchAllData" ma:web="cb6a2286-f96f-4f80-9e3c-3c712f41363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71B229-0CF7-43BF-B980-EE4DFEF4BB2E}">
  <ds:schemaRefs>
    <ds:schemaRef ds:uri="http://schemas.microsoft.com/sharepoint/v3/contenttype/forms"/>
  </ds:schemaRefs>
</ds:datastoreItem>
</file>

<file path=customXml/itemProps2.xml><?xml version="1.0" encoding="utf-8"?>
<ds:datastoreItem xmlns:ds="http://schemas.openxmlformats.org/officeDocument/2006/customXml" ds:itemID="{E090EF54-58D6-4E51-AA59-8188692B4305}">
  <ds:schemaRefs>
    <ds:schemaRef ds:uri="http://purl.org/dc/dcmitype/"/>
    <ds:schemaRef ds:uri="http://schemas.microsoft.com/office/2006/documentManagement/types"/>
    <ds:schemaRef ds:uri="http://schemas.microsoft.com/office/infopath/2007/PartnerControls"/>
    <ds:schemaRef ds:uri="http://www.w3.org/XML/1998/namespace"/>
    <ds:schemaRef ds:uri="http://purl.org/dc/elements/1.1/"/>
    <ds:schemaRef ds:uri="http://schemas.microsoft.com/office/2006/metadata/properties"/>
    <ds:schemaRef ds:uri="http://purl.org/dc/terms/"/>
    <ds:schemaRef ds:uri="http://schemas.openxmlformats.org/package/2006/metadata/core-properties"/>
    <ds:schemaRef ds:uri="cb6a2286-f96f-4f80-9e3c-3c712f41363c"/>
    <ds:schemaRef ds:uri="7f0f797f-fc30-40b0-ba8f-2eda3f87d1fd"/>
  </ds:schemaRefs>
</ds:datastoreItem>
</file>

<file path=customXml/itemProps3.xml><?xml version="1.0" encoding="utf-8"?>
<ds:datastoreItem xmlns:ds="http://schemas.openxmlformats.org/officeDocument/2006/customXml" ds:itemID="{270D2CEB-DD5E-4F08-84F4-9CBA900AB3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797f-fc30-40b0-ba8f-2eda3f87d1fd"/>
    <ds:schemaRef ds:uri="cb6a2286-f96f-4f80-9e3c-3c712f413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624</TotalTime>
  <Words>1450</Words>
  <Application>Microsoft Office PowerPoint</Application>
  <PresentationFormat>Widescreen</PresentationFormat>
  <Paragraphs>114</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Symbol</vt:lpstr>
      <vt:lpstr>Office Theme</vt:lpstr>
      <vt:lpstr>Identifying Participants, Screening &amp; Eligibility </vt:lpstr>
      <vt:lpstr>Communication Guide</vt:lpstr>
      <vt:lpstr>Inclusion Criteria </vt:lpstr>
      <vt:lpstr>Exclusion Criteria</vt:lpstr>
      <vt:lpstr>Participant Identification and pre screen</vt:lpstr>
      <vt:lpstr>Participant identification and pre screen continued</vt:lpstr>
      <vt:lpstr>Consent timeline</vt:lpstr>
      <vt:lpstr>Pre screening log</vt:lpstr>
      <vt:lpstr>Eligibility assessment</vt:lpstr>
      <vt:lpstr>Enrolment and randomisation log</vt:lpstr>
      <vt:lpstr>Reporting screening and enrolment figures to the trial management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AIR-NET</dc:title>
  <dc:creator>Fiona McLaren-Neil (Staff)</dc:creator>
  <cp:lastModifiedBy>Jack Hinchcliffe (Staff)</cp:lastModifiedBy>
  <cp:revision>31</cp:revision>
  <dcterms:created xsi:type="dcterms:W3CDTF">2021-09-21T07:24:36Z</dcterms:created>
  <dcterms:modified xsi:type="dcterms:W3CDTF">2026-07-09T12:30:38Z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0x01010022397832A99D214383255139361EE27E</vt:lpwstr>
  </property>
  <property fmtid="{D5CDD505-2E9C-101B-9397-08002B2CF9AE}" pid="3" name="Order">
    <vt:r8>430200</vt:r8>
  </property>
  <property fmtid="{D5CDD505-2E9C-101B-9397-08002B2CF9AE}" pid="4" name="MediaServiceImageTags">
    <vt:lpwstr/>
  </property>
  <property fmtid="{D5CDD505-2E9C-101B-9397-08002B2CF9AE}" pid="5" name="MSIP_Label_a618d1e0-f5d7-4da7-8ddd-3b83021a2c85_Enabled">
    <vt:lpwstr>true</vt:lpwstr>
  </property>
  <property fmtid="{D5CDD505-2E9C-101B-9397-08002B2CF9AE}" pid="6" name="MSIP_Label_a618d1e0-f5d7-4da7-8ddd-3b83021a2c85_SetDate">
    <vt:lpwstr>2025-05-22T11:18:46Z</vt:lpwstr>
  </property>
  <property fmtid="{D5CDD505-2E9C-101B-9397-08002B2CF9AE}" pid="7" name="MSIP_Label_a618d1e0-f5d7-4da7-8ddd-3b83021a2c85_Method">
    <vt:lpwstr>Standard</vt:lpwstr>
  </property>
  <property fmtid="{D5CDD505-2E9C-101B-9397-08002B2CF9AE}" pid="8" name="MSIP_Label_a618d1e0-f5d7-4da7-8ddd-3b83021a2c85_Name">
    <vt:lpwstr>Private</vt:lpwstr>
  </property>
  <property fmtid="{D5CDD505-2E9C-101B-9397-08002B2CF9AE}" pid="9" name="MSIP_Label_a618d1e0-f5d7-4da7-8ddd-3b83021a2c85_SiteId">
    <vt:lpwstr>ae323139-093a-4d2a-81a6-5d334bcd9019</vt:lpwstr>
  </property>
  <property fmtid="{D5CDD505-2E9C-101B-9397-08002B2CF9AE}" pid="10" name="MSIP_Label_a618d1e0-f5d7-4da7-8ddd-3b83021a2c85_ActionId">
    <vt:lpwstr>b8555865-efd7-4a29-9111-2499ec1d3c01</vt:lpwstr>
  </property>
  <property fmtid="{D5CDD505-2E9C-101B-9397-08002B2CF9AE}" pid="11" name="MSIP_Label_a618d1e0-f5d7-4da7-8ddd-3b83021a2c85_ContentBits">
    <vt:lpwstr>0</vt:lpwstr>
  </property>
  <property fmtid="{D5CDD505-2E9C-101B-9397-08002B2CF9AE}" pid="12" name="MSIP_Label_a618d1e0-f5d7-4da7-8ddd-3b83021a2c85_Tag">
    <vt:lpwstr>10, 3, 0, 1</vt:lpwstr>
  </property>
</Properties>
</file>