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9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C7E7"/>
    <a:srgbClr val="4472C4"/>
    <a:srgbClr val="A9D18E"/>
    <a:srgbClr val="9FD6FF"/>
    <a:srgbClr val="E6E6E6"/>
    <a:srgbClr val="65BDFF"/>
    <a:srgbClr val="3AE6D6"/>
    <a:srgbClr val="E2FCD4"/>
    <a:srgbClr val="1D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73232C-2179-49F6-AB47-9193E014E3CD}" v="33" dt="2022-11-17T15:12:16.59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26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5FF7-5F36-4C4A-9493-B6DB5063FD98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9C8FE0-7CA9-45AF-AD07-C196DAA2477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384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42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543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7214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515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659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649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969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66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84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4178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D40337-69B4-40F1-A9BF-6B99856A8546}" type="datetimeFigureOut">
              <a:rPr lang="en-GB" smtClean="0"/>
              <a:t>19/01/2026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76DC0-1589-4809-B8EF-53BC71D20F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101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0C4CD86E-591A-498C-B608-E0A9FE1C1C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2063" y="426720"/>
            <a:ext cx="5833874" cy="8299454"/>
            <a:chOff x="512063" y="426720"/>
            <a:chExt cx="5833874" cy="829945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09ADD70-D694-45BA-8439-B873C8C1B1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12063" y="426720"/>
              <a:ext cx="5815584" cy="157276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9895A8D7-CAF1-459D-B745-891D9F315E15}"/>
                </a:ext>
              </a:extLst>
            </p:cNvPr>
            <p:cNvSpPr/>
            <p:nvPr/>
          </p:nvSpPr>
          <p:spPr>
            <a:xfrm>
              <a:off x="512063" y="7047822"/>
              <a:ext cx="5833874" cy="167835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A6C4C5D-0779-4278-AD4F-08765B1CDC58}"/>
                </a:ext>
              </a:extLst>
            </p:cNvPr>
            <p:cNvSpPr/>
            <p:nvPr/>
          </p:nvSpPr>
          <p:spPr>
            <a:xfrm>
              <a:off x="3328415" y="2124152"/>
              <a:ext cx="2999232" cy="26794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BF6391C-F867-48EF-9131-7220F25C37BC}"/>
                </a:ext>
              </a:extLst>
            </p:cNvPr>
            <p:cNvSpPr/>
            <p:nvPr/>
          </p:nvSpPr>
          <p:spPr>
            <a:xfrm>
              <a:off x="512063" y="2124152"/>
              <a:ext cx="2694432" cy="267949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0C940BC0-C9FF-4E80-AEE5-E2CBB69CE8EE}"/>
                </a:ext>
              </a:extLst>
            </p:cNvPr>
            <p:cNvSpPr/>
            <p:nvPr/>
          </p:nvSpPr>
          <p:spPr>
            <a:xfrm>
              <a:off x="3651505" y="4962540"/>
              <a:ext cx="2694432" cy="192639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DCBF5B7-B5F3-41E0-A14A-F76535FC6B0A}"/>
                </a:ext>
              </a:extLst>
            </p:cNvPr>
            <p:cNvCxnSpPr/>
            <p:nvPr/>
          </p:nvCxnSpPr>
          <p:spPr>
            <a:xfrm>
              <a:off x="3485389" y="7246333"/>
              <a:ext cx="0" cy="12766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F823548C-D768-44E2-A6D7-A6ADED746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3" y="4962540"/>
            <a:ext cx="2973326" cy="192639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21186E0-E97A-4C47-A5F1-4652A18D1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3" y="8874316"/>
            <a:ext cx="5815584" cy="514547"/>
          </a:xfrm>
          <a:prstGeom prst="rect">
            <a:avLst/>
          </a:prstGeom>
          <a:solidFill>
            <a:schemeClr val="bg1"/>
          </a:solidFill>
          <a:ln w="1905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E79BA1-24E2-4607-91D4-4F835951D149}"/>
              </a:ext>
            </a:extLst>
          </p:cNvPr>
          <p:cNvSpPr txBox="1"/>
          <p:nvPr/>
        </p:nvSpPr>
        <p:spPr>
          <a:xfrm>
            <a:off x="865631" y="829343"/>
            <a:ext cx="23408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solidFill>
                  <a:schemeClr val="bg1"/>
                </a:solidFill>
                <a:latin typeface="Baxter Sans Core" panose="00000500000000000000" pitchFamily="50" charset="0"/>
              </a:rPr>
              <a:t>Title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7D07470-90A2-4142-8821-80D0B036BC2B}"/>
              </a:ext>
            </a:extLst>
          </p:cNvPr>
          <p:cNvSpPr txBox="1"/>
          <p:nvPr/>
        </p:nvSpPr>
        <p:spPr>
          <a:xfrm>
            <a:off x="3596639" y="1013048"/>
            <a:ext cx="2340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Baxter Sans Core" panose="00000500000000000000" pitchFamily="50" charset="0"/>
              </a:rPr>
              <a:t>Subheading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8BD05C-48C9-4E6E-A6C1-32E6E01EB119}"/>
              </a:ext>
            </a:extLst>
          </p:cNvPr>
          <p:cNvSpPr txBox="1"/>
          <p:nvPr/>
        </p:nvSpPr>
        <p:spPr>
          <a:xfrm>
            <a:off x="743711" y="2244809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6C454-A55C-415C-97A2-357AF9D689C1}"/>
              </a:ext>
            </a:extLst>
          </p:cNvPr>
          <p:cNvSpPr txBox="1"/>
          <p:nvPr/>
        </p:nvSpPr>
        <p:spPr>
          <a:xfrm>
            <a:off x="653791" y="2850669"/>
            <a:ext cx="2462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4F798D-7D24-4913-AC63-DB1A1A54B724}"/>
              </a:ext>
            </a:extLst>
          </p:cNvPr>
          <p:cNvSpPr txBox="1"/>
          <p:nvPr/>
        </p:nvSpPr>
        <p:spPr>
          <a:xfrm>
            <a:off x="3883153" y="2269210"/>
            <a:ext cx="2462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6DCD22-E445-48E6-9EAC-D94E63865E3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547867" y="2761098"/>
            <a:ext cx="24932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exercitation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8BF228-826B-4939-ABE6-8AE2E7EC0C08}"/>
              </a:ext>
            </a:extLst>
          </p:cNvPr>
          <p:cNvSpPr txBox="1"/>
          <p:nvPr/>
        </p:nvSpPr>
        <p:spPr>
          <a:xfrm>
            <a:off x="1582673" y="5748290"/>
            <a:ext cx="832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Baxter Sans Core" panose="00000500000000000000" pitchFamily="50" charset="0"/>
              </a:rPr>
              <a:t>Image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9B8487-3318-4093-832D-A738B1A86491}"/>
              </a:ext>
            </a:extLst>
          </p:cNvPr>
          <p:cNvSpPr txBox="1"/>
          <p:nvPr/>
        </p:nvSpPr>
        <p:spPr>
          <a:xfrm>
            <a:off x="3798568" y="5132880"/>
            <a:ext cx="2462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D905E9-BC0F-4ECC-9D75-1A5C3EFB13BB}"/>
              </a:ext>
            </a:extLst>
          </p:cNvPr>
          <p:cNvSpPr txBox="1"/>
          <p:nvPr/>
        </p:nvSpPr>
        <p:spPr>
          <a:xfrm>
            <a:off x="3781041" y="5532846"/>
            <a:ext cx="24353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2AC80A-83B6-4FA0-BDCE-29F854D8A841}"/>
              </a:ext>
            </a:extLst>
          </p:cNvPr>
          <p:cNvSpPr txBox="1"/>
          <p:nvPr/>
        </p:nvSpPr>
        <p:spPr>
          <a:xfrm>
            <a:off x="865631" y="7246333"/>
            <a:ext cx="225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D21C00-56B6-42DD-A945-C5B8E8C237E0}"/>
              </a:ext>
            </a:extLst>
          </p:cNvPr>
          <p:cNvSpPr txBox="1"/>
          <p:nvPr/>
        </p:nvSpPr>
        <p:spPr>
          <a:xfrm>
            <a:off x="653791" y="7636790"/>
            <a:ext cx="2689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9F8A00-E428-4F9B-9A16-A43B4F3D4F84}"/>
              </a:ext>
            </a:extLst>
          </p:cNvPr>
          <p:cNvSpPr txBox="1"/>
          <p:nvPr/>
        </p:nvSpPr>
        <p:spPr>
          <a:xfrm>
            <a:off x="3744474" y="7264796"/>
            <a:ext cx="239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B3DE8D-39F7-4594-8BF1-71873CFED165}"/>
              </a:ext>
            </a:extLst>
          </p:cNvPr>
          <p:cNvSpPr txBox="1"/>
          <p:nvPr/>
        </p:nvSpPr>
        <p:spPr>
          <a:xfrm>
            <a:off x="3651504" y="7696847"/>
            <a:ext cx="2639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 descr="School of Medicine Logo, University of Dundee">
            <a:extLst>
              <a:ext uri="{FF2B5EF4-FFF2-40B4-BE49-F238E27FC236}">
                <a16:creationId xmlns:a16="http://schemas.microsoft.com/office/drawing/2014/main" id="{DA893B8A-D422-436B-842A-2138C69F0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91" y="8948819"/>
            <a:ext cx="1478034" cy="368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471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540E7C49-D0F8-41EE-8D24-CC7A8A7C5F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89199" y="588611"/>
            <a:ext cx="5856738" cy="8091832"/>
            <a:chOff x="489199" y="588611"/>
            <a:chExt cx="5856738" cy="8091832"/>
          </a:xfrm>
        </p:grpSpPr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9895A8D7-CAF1-459D-B745-891D9F315E15}"/>
                </a:ext>
              </a:extLst>
            </p:cNvPr>
            <p:cNvSpPr/>
            <p:nvPr/>
          </p:nvSpPr>
          <p:spPr>
            <a:xfrm>
              <a:off x="512063" y="5512281"/>
              <a:ext cx="5833874" cy="1678352"/>
            </a:xfrm>
            <a:prstGeom prst="roundRect">
              <a:avLst/>
            </a:prstGeom>
            <a:solidFill>
              <a:srgbClr val="A9D18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3A6C4C5D-0779-4278-AD4F-08765B1CDC58}"/>
                </a:ext>
              </a:extLst>
            </p:cNvPr>
            <p:cNvSpPr/>
            <p:nvPr/>
          </p:nvSpPr>
          <p:spPr>
            <a:xfrm>
              <a:off x="3328415" y="588611"/>
              <a:ext cx="2999232" cy="2679496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: Rounded Corners 10">
              <a:extLst>
                <a:ext uri="{FF2B5EF4-FFF2-40B4-BE49-F238E27FC236}">
                  <a16:creationId xmlns:a16="http://schemas.microsoft.com/office/drawing/2014/main" id="{5BF6391C-F867-48EF-9131-7220F25C37BC}"/>
                </a:ext>
              </a:extLst>
            </p:cNvPr>
            <p:cNvSpPr/>
            <p:nvPr/>
          </p:nvSpPr>
          <p:spPr>
            <a:xfrm>
              <a:off x="512063" y="588611"/>
              <a:ext cx="2694432" cy="2679496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Rectangle: Rounded Corners 20">
              <a:extLst>
                <a:ext uri="{FF2B5EF4-FFF2-40B4-BE49-F238E27FC236}">
                  <a16:creationId xmlns:a16="http://schemas.microsoft.com/office/drawing/2014/main" id="{0C940BC0-C9FF-4E80-AEE5-E2CBB69CE8EE}"/>
                </a:ext>
              </a:extLst>
            </p:cNvPr>
            <p:cNvSpPr/>
            <p:nvPr/>
          </p:nvSpPr>
          <p:spPr>
            <a:xfrm>
              <a:off x="3651505" y="3426999"/>
              <a:ext cx="2694432" cy="192639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3DCBF5B7-B5F3-41E0-A14A-F76535FC6B0A}"/>
                </a:ext>
              </a:extLst>
            </p:cNvPr>
            <p:cNvCxnSpPr/>
            <p:nvPr/>
          </p:nvCxnSpPr>
          <p:spPr>
            <a:xfrm>
              <a:off x="3485389" y="5710792"/>
              <a:ext cx="0" cy="127661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F823548C-D768-44E2-A6D7-A6ADED746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512063" y="3426999"/>
              <a:ext cx="2973326" cy="192639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DE26254B-A4D5-436D-9B84-2F61367367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489199" y="7338265"/>
              <a:ext cx="5856737" cy="134217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A21186E0-E97A-4C47-A5F1-4652A18D1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3" y="8874316"/>
            <a:ext cx="5815584" cy="514547"/>
          </a:xfrm>
          <a:prstGeom prst="rect">
            <a:avLst/>
          </a:prstGeom>
          <a:solidFill>
            <a:schemeClr val="bg1"/>
          </a:solidFill>
          <a:ln w="19050"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8BD05C-48C9-4E6E-A6C1-32E6E01EB119}"/>
              </a:ext>
            </a:extLst>
          </p:cNvPr>
          <p:cNvSpPr txBox="1"/>
          <p:nvPr/>
        </p:nvSpPr>
        <p:spPr>
          <a:xfrm>
            <a:off x="743711" y="709268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6C454-A55C-415C-97A2-357AF9D689C1}"/>
              </a:ext>
            </a:extLst>
          </p:cNvPr>
          <p:cNvSpPr txBox="1"/>
          <p:nvPr/>
        </p:nvSpPr>
        <p:spPr>
          <a:xfrm>
            <a:off x="653791" y="1315128"/>
            <a:ext cx="24627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4F798D-7D24-4913-AC63-DB1A1A54B724}"/>
              </a:ext>
            </a:extLst>
          </p:cNvPr>
          <p:cNvSpPr txBox="1"/>
          <p:nvPr/>
        </p:nvSpPr>
        <p:spPr>
          <a:xfrm>
            <a:off x="3883153" y="733669"/>
            <a:ext cx="2462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16DCD22-E445-48E6-9EAC-D94E63865E3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3547867" y="1225557"/>
            <a:ext cx="24932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ad minim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veniam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nostrud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exercitation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78BF228-826B-4939-ABE6-8AE2E7EC0C08}"/>
              </a:ext>
            </a:extLst>
          </p:cNvPr>
          <p:cNvSpPr txBox="1"/>
          <p:nvPr/>
        </p:nvSpPr>
        <p:spPr>
          <a:xfrm>
            <a:off x="1582673" y="4212749"/>
            <a:ext cx="832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Baxter Sans Core" panose="00000500000000000000" pitchFamily="50" charset="0"/>
              </a:rPr>
              <a:t>Image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F9B8487-3318-4093-832D-A738B1A86491}"/>
              </a:ext>
            </a:extLst>
          </p:cNvPr>
          <p:cNvSpPr txBox="1"/>
          <p:nvPr/>
        </p:nvSpPr>
        <p:spPr>
          <a:xfrm>
            <a:off x="3798568" y="3597339"/>
            <a:ext cx="2462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4D905E9-BC0F-4ECC-9D75-1A5C3EFB13BB}"/>
              </a:ext>
            </a:extLst>
          </p:cNvPr>
          <p:cNvSpPr txBox="1"/>
          <p:nvPr/>
        </p:nvSpPr>
        <p:spPr>
          <a:xfrm>
            <a:off x="3781041" y="3997305"/>
            <a:ext cx="243535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labore et dolore magna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aliqua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82AC80A-83B6-4FA0-BDCE-29F854D8A841}"/>
              </a:ext>
            </a:extLst>
          </p:cNvPr>
          <p:cNvSpPr txBox="1"/>
          <p:nvPr/>
        </p:nvSpPr>
        <p:spPr>
          <a:xfrm>
            <a:off x="865631" y="5710792"/>
            <a:ext cx="2250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BD21C00-56B6-42DD-A945-C5B8E8C237E0}"/>
              </a:ext>
            </a:extLst>
          </p:cNvPr>
          <p:cNvSpPr txBox="1"/>
          <p:nvPr/>
        </p:nvSpPr>
        <p:spPr>
          <a:xfrm>
            <a:off x="653791" y="6101249"/>
            <a:ext cx="26898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incididunt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D9F8A00-E428-4F9B-9A16-A43B4F3D4F84}"/>
              </a:ext>
            </a:extLst>
          </p:cNvPr>
          <p:cNvSpPr txBox="1"/>
          <p:nvPr/>
        </p:nvSpPr>
        <p:spPr>
          <a:xfrm>
            <a:off x="3744474" y="5729255"/>
            <a:ext cx="23926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Sub-subheading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0B3DE8D-39F7-4594-8BF1-71873CFED165}"/>
              </a:ext>
            </a:extLst>
          </p:cNvPr>
          <p:cNvSpPr txBox="1"/>
          <p:nvPr/>
        </p:nvSpPr>
        <p:spPr>
          <a:xfrm>
            <a:off x="3651504" y="6161306"/>
            <a:ext cx="263956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"Lorem ipsum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sit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r>
              <a:rPr lang="en-GB" sz="14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211F9A5-9278-47E8-BEED-1D79A67B67F9}"/>
              </a:ext>
            </a:extLst>
          </p:cNvPr>
          <p:cNvSpPr txBox="1"/>
          <p:nvPr/>
        </p:nvSpPr>
        <p:spPr>
          <a:xfrm>
            <a:off x="2414778" y="7713663"/>
            <a:ext cx="2072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latin typeface="Baxter Sans Core" panose="00000500000000000000" pitchFamily="50" charset="0"/>
              </a:rPr>
              <a:t>Image/contact information</a:t>
            </a:r>
          </a:p>
        </p:txBody>
      </p:sp>
      <p:pic>
        <p:nvPicPr>
          <p:cNvPr id="5" name="Picture 4" descr="School of Medicine Logo, University of Dundee">
            <a:extLst>
              <a:ext uri="{FF2B5EF4-FFF2-40B4-BE49-F238E27FC236}">
                <a16:creationId xmlns:a16="http://schemas.microsoft.com/office/drawing/2014/main" id="{DA893B8A-D422-436B-842A-2138C69F07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91" y="8948819"/>
            <a:ext cx="1478034" cy="368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82450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BCA921-20A9-4C97-8C51-B81ACB9AF9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062" y="426719"/>
            <a:ext cx="5827777" cy="89185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48BD05C-48C9-4E6E-A6C1-32E6E01EB119}"/>
              </a:ext>
            </a:extLst>
          </p:cNvPr>
          <p:cNvSpPr txBox="1"/>
          <p:nvPr/>
        </p:nvSpPr>
        <p:spPr>
          <a:xfrm>
            <a:off x="743711" y="560685"/>
            <a:ext cx="2641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bg1"/>
                </a:solidFill>
                <a:latin typeface="Baxter Sans Core" panose="00000500000000000000" pitchFamily="50" charset="0"/>
              </a:rPr>
              <a:t>Useful Notes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486C454-A55C-415C-97A2-357AF9D689C1}"/>
              </a:ext>
            </a:extLst>
          </p:cNvPr>
          <p:cNvSpPr txBox="1"/>
          <p:nvPr/>
        </p:nvSpPr>
        <p:spPr>
          <a:xfrm>
            <a:off x="743710" y="1101557"/>
            <a:ext cx="50352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If you alter the colour make sure to keep a </a:t>
            </a:r>
            <a:r>
              <a:rPr lang="en-GB" sz="1600" b="1" dirty="0">
                <a:solidFill>
                  <a:schemeClr val="bg1"/>
                </a:solidFill>
                <a:latin typeface="Baxter Sans Core" panose="00000500000000000000" pitchFamily="50" charset="0"/>
              </a:rPr>
              <a:t>strong contrast </a:t>
            </a: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between text and background.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CA1C77F-5E57-4964-8071-136007DA1F54}"/>
              </a:ext>
            </a:extLst>
          </p:cNvPr>
          <p:cNvSpPr txBox="1"/>
          <p:nvPr/>
        </p:nvSpPr>
        <p:spPr>
          <a:xfrm>
            <a:off x="743710" y="1815625"/>
            <a:ext cx="503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Stay as close to the university colour palette as possible https://www.dundee.ac.uk/brand/design-guidelines/colour/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2D0660C7-82AF-4123-B86D-54FA11378D6B}"/>
              </a:ext>
            </a:extLst>
          </p:cNvPr>
          <p:cNvSpPr txBox="1"/>
          <p:nvPr/>
        </p:nvSpPr>
        <p:spPr>
          <a:xfrm>
            <a:off x="743710" y="2775916"/>
            <a:ext cx="503529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Need to add more images/text? Make sure to keep a border of negative space around the content at all times. Cramming information onto a page without breathing space is a hinderance to the viewer, and diminishes the successfulness of your infographic.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B0C13A99-7AFE-4086-B3C9-CB968ECBF7E9}"/>
              </a:ext>
            </a:extLst>
          </p:cNvPr>
          <p:cNvSpPr txBox="1"/>
          <p:nvPr/>
        </p:nvSpPr>
        <p:spPr>
          <a:xfrm>
            <a:off x="743710" y="4228649"/>
            <a:ext cx="503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The white space around the whole infographic is the margin – if you spill into this, there Is a chance your information will be cut off during printing.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EB09833-548D-471A-B6F8-0CD6A9B6CAA1}"/>
              </a:ext>
            </a:extLst>
          </p:cNvPr>
          <p:cNvSpPr txBox="1"/>
          <p:nvPr/>
        </p:nvSpPr>
        <p:spPr>
          <a:xfrm>
            <a:off x="743709" y="5188940"/>
            <a:ext cx="50352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  <a:latin typeface="Baxter Sans Core" panose="00000500000000000000" pitchFamily="50" charset="0"/>
              </a:rPr>
              <a:t>Keep accessibility in mind – use fonts such as Arial and Times New Roman. Keep information text above 14pt. </a:t>
            </a:r>
          </a:p>
        </p:txBody>
      </p:sp>
    </p:spTree>
    <p:extLst>
      <p:ext uri="{BB962C8B-B14F-4D97-AF65-F5344CB8AC3E}">
        <p14:creationId xmlns:p14="http://schemas.microsoft.com/office/powerpoint/2010/main" val="29895175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391</Words>
  <Application>Microsoft Office PowerPoint</Application>
  <PresentationFormat>A4 Paper (210x297 mm)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Baxter Sans Core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University of Dundee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 Laws (Staff)</dc:creator>
  <cp:lastModifiedBy>Stephen Bruce (Staff)</cp:lastModifiedBy>
  <cp:revision>2</cp:revision>
  <dcterms:created xsi:type="dcterms:W3CDTF">2022-10-28T12:33:57Z</dcterms:created>
  <dcterms:modified xsi:type="dcterms:W3CDTF">2026-01-19T17:15:19Z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618d1e0-f5d7-4da7-8ddd-3b83021a2c85_Enabled">
    <vt:lpwstr>true</vt:lpwstr>
  </property>
  <property fmtid="{D5CDD505-2E9C-101B-9397-08002B2CF9AE}" pid="3" name="MSIP_Label_a618d1e0-f5d7-4da7-8ddd-3b83021a2c85_SetDate">
    <vt:lpwstr>2026-01-19T17:15:05Z</vt:lpwstr>
  </property>
  <property fmtid="{D5CDD505-2E9C-101B-9397-08002B2CF9AE}" pid="4" name="MSIP_Label_a618d1e0-f5d7-4da7-8ddd-3b83021a2c85_Method">
    <vt:lpwstr>Standard</vt:lpwstr>
  </property>
  <property fmtid="{D5CDD505-2E9C-101B-9397-08002B2CF9AE}" pid="5" name="MSIP_Label_a618d1e0-f5d7-4da7-8ddd-3b83021a2c85_Name">
    <vt:lpwstr>Private</vt:lpwstr>
  </property>
  <property fmtid="{D5CDD505-2E9C-101B-9397-08002B2CF9AE}" pid="6" name="MSIP_Label_a618d1e0-f5d7-4da7-8ddd-3b83021a2c85_SiteId">
    <vt:lpwstr>ae323139-093a-4d2a-81a6-5d334bcd9019</vt:lpwstr>
  </property>
  <property fmtid="{D5CDD505-2E9C-101B-9397-08002B2CF9AE}" pid="7" name="MSIP_Label_a618d1e0-f5d7-4da7-8ddd-3b83021a2c85_ActionId">
    <vt:lpwstr>88c20468-7ba9-4688-bfec-23cdfa58f29e</vt:lpwstr>
  </property>
  <property fmtid="{D5CDD505-2E9C-101B-9397-08002B2CF9AE}" pid="8" name="MSIP_Label_a618d1e0-f5d7-4da7-8ddd-3b83021a2c85_ContentBits">
    <vt:lpwstr>0</vt:lpwstr>
  </property>
  <property fmtid="{D5CDD505-2E9C-101B-9397-08002B2CF9AE}" pid="9" name="MSIP_Label_a618d1e0-f5d7-4da7-8ddd-3b83021a2c85_Tag">
    <vt:lpwstr>10, 3, 0, 1</vt:lpwstr>
  </property>
</Properties>
</file>